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41"/>
  </p:notesMasterIdLst>
  <p:handoutMasterIdLst>
    <p:handoutMasterId r:id="rId42"/>
  </p:handoutMasterIdLst>
  <p:sldIdLst>
    <p:sldId id="684" r:id="rId2"/>
    <p:sldId id="686" r:id="rId3"/>
    <p:sldId id="688" r:id="rId4"/>
    <p:sldId id="713" r:id="rId5"/>
    <p:sldId id="690" r:id="rId6"/>
    <p:sldId id="689" r:id="rId7"/>
    <p:sldId id="715" r:id="rId8"/>
    <p:sldId id="691" r:id="rId9"/>
    <p:sldId id="693" r:id="rId10"/>
    <p:sldId id="694" r:id="rId11"/>
    <p:sldId id="695" r:id="rId12"/>
    <p:sldId id="443" r:id="rId13"/>
    <p:sldId id="696" r:id="rId14"/>
    <p:sldId id="697" r:id="rId15"/>
    <p:sldId id="700" r:id="rId16"/>
    <p:sldId id="702" r:id="rId17"/>
    <p:sldId id="703" r:id="rId18"/>
    <p:sldId id="705" r:id="rId19"/>
    <p:sldId id="678" r:id="rId20"/>
    <p:sldId id="575" r:id="rId21"/>
    <p:sldId id="612" r:id="rId22"/>
    <p:sldId id="680" r:id="rId23"/>
    <p:sldId id="681" r:id="rId24"/>
    <p:sldId id="600" r:id="rId25"/>
    <p:sldId id="707" r:id="rId26"/>
    <p:sldId id="709" r:id="rId27"/>
    <p:sldId id="683" r:id="rId28"/>
    <p:sldId id="677" r:id="rId29"/>
    <p:sldId id="672" r:id="rId30"/>
    <p:sldId id="640" r:id="rId31"/>
    <p:sldId id="674" r:id="rId32"/>
    <p:sldId id="646" r:id="rId33"/>
    <p:sldId id="650" r:id="rId34"/>
    <p:sldId id="635" r:id="rId35"/>
    <p:sldId id="716" r:id="rId36"/>
    <p:sldId id="637" r:id="rId37"/>
    <p:sldId id="268" r:id="rId38"/>
    <p:sldId id="614" r:id="rId39"/>
    <p:sldId id="70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rgbClr r="0" g="0" b="0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81" autoAdjust="0"/>
  </p:normalViewPr>
  <p:slideViewPr>
    <p:cSldViewPr>
      <p:cViewPr>
        <p:scale>
          <a:sx n="75" d="100"/>
          <a:sy n="75" d="100"/>
        </p:scale>
        <p:origin x="-10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notesViewPr>
    <p:cSldViewPr>
      <p:cViewPr varScale="1">
        <p:scale>
          <a:sx n="66" d="100"/>
          <a:sy n="66" d="100"/>
        </p:scale>
        <p:origin x="-3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BB116-6C8C-A54C-A683-E93433C602F5}" type="doc">
      <dgm:prSet loTypeId="urn:microsoft.com/office/officeart/2005/8/layout/hierarchy5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22CAC-8A4B-9B47-952D-0B4EF439D8F8}">
      <dgm:prSet phldrT="[Text]"/>
      <dgm:spPr/>
      <dgm:t>
        <a:bodyPr/>
        <a:lstStyle/>
        <a:p>
          <a:r>
            <a:rPr lang="en-US" dirty="0" smtClean="0"/>
            <a:t>Consent Baseline Interview</a:t>
          </a:r>
          <a:endParaRPr lang="en-US" dirty="0"/>
        </a:p>
      </dgm:t>
    </dgm:pt>
    <dgm:pt modelId="{4070CE28-0FAE-AF4E-8B38-79A909CC573E}" type="parTrans" cxnId="{1B725AD3-DFFE-4441-8F9A-391E99C98203}">
      <dgm:prSet/>
      <dgm:spPr/>
      <dgm:t>
        <a:bodyPr/>
        <a:lstStyle/>
        <a:p>
          <a:endParaRPr lang="en-US"/>
        </a:p>
      </dgm:t>
    </dgm:pt>
    <dgm:pt modelId="{D4194CE3-C80E-9346-A1FE-7B5D278F7D6C}" type="sibTrans" cxnId="{1B725AD3-DFFE-4441-8F9A-391E99C98203}">
      <dgm:prSet/>
      <dgm:spPr/>
      <dgm:t>
        <a:bodyPr/>
        <a:lstStyle/>
        <a:p>
          <a:endParaRPr lang="en-US"/>
        </a:p>
      </dgm:t>
    </dgm:pt>
    <dgm:pt modelId="{681F88E0-2709-B84D-AA10-33FA48ECB2A9}">
      <dgm:prSet phldrT="[Text]"/>
      <dgm:spPr/>
      <dgm:t>
        <a:bodyPr/>
        <a:lstStyle/>
        <a:p>
          <a:r>
            <a:rPr lang="en-US" smtClean="0"/>
            <a:t>EDSS </a:t>
          </a:r>
          <a:r>
            <a:rPr lang="en-US" dirty="0" smtClean="0"/>
            <a:t>CO monitor &amp; checklist</a:t>
          </a:r>
          <a:endParaRPr lang="en-US" dirty="0"/>
        </a:p>
      </dgm:t>
    </dgm:pt>
    <dgm:pt modelId="{EAD451E2-6B43-1B49-B707-96A689167AA1}" type="parTrans" cxnId="{7E258AC3-6C37-2347-A6DA-585861A79381}">
      <dgm:prSet/>
      <dgm:spPr/>
      <dgm:t>
        <a:bodyPr/>
        <a:lstStyle/>
        <a:p>
          <a:endParaRPr lang="en-US"/>
        </a:p>
      </dgm:t>
    </dgm:pt>
    <dgm:pt modelId="{4BB9034B-5923-7449-A2F7-383CBFBB5C37}" type="sibTrans" cxnId="{7E258AC3-6C37-2347-A6DA-585861A79381}">
      <dgm:prSet/>
      <dgm:spPr/>
      <dgm:t>
        <a:bodyPr/>
        <a:lstStyle/>
        <a:p>
          <a:endParaRPr lang="en-US"/>
        </a:p>
      </dgm:t>
    </dgm:pt>
    <dgm:pt modelId="{74D65FAE-8827-A748-9A4E-71B9ECA20C6C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789F44E0-98F0-344C-818F-1AFDF4EC875E}" type="parTrans" cxnId="{97827CD1-319D-4D44-B601-482E195BA937}">
      <dgm:prSet/>
      <dgm:spPr/>
      <dgm:t>
        <a:bodyPr/>
        <a:lstStyle/>
        <a:p>
          <a:endParaRPr lang="en-US"/>
        </a:p>
      </dgm:t>
    </dgm:pt>
    <dgm:pt modelId="{21949398-B306-EB4A-8927-75F6B957E137}" type="sibTrans" cxnId="{97827CD1-319D-4D44-B601-482E195BA937}">
      <dgm:prSet/>
      <dgm:spPr/>
      <dgm:t>
        <a:bodyPr/>
        <a:lstStyle/>
        <a:p>
          <a:endParaRPr lang="en-US"/>
        </a:p>
      </dgm:t>
    </dgm:pt>
    <dgm:pt modelId="{016DC7BC-ABBA-0243-8EED-4BF3EDCA4F02}">
      <dgm:prSet phldrT="[Text]"/>
      <dgm:spPr/>
      <dgm:t>
        <a:bodyPr/>
        <a:lstStyle/>
        <a:p>
          <a:r>
            <a:rPr lang="en-US" dirty="0" smtClean="0"/>
            <a:t>EDSS health checklist</a:t>
          </a:r>
          <a:endParaRPr lang="en-US" dirty="0"/>
        </a:p>
      </dgm:t>
    </dgm:pt>
    <dgm:pt modelId="{F156EAA8-BA02-974F-9465-56FD4432AB15}" type="parTrans" cxnId="{EF76DD49-043B-154E-8DD4-EA4B149B4C28}">
      <dgm:prSet/>
      <dgm:spPr/>
      <dgm:t>
        <a:bodyPr/>
        <a:lstStyle/>
        <a:p>
          <a:endParaRPr lang="en-US"/>
        </a:p>
      </dgm:t>
    </dgm:pt>
    <dgm:pt modelId="{D8E9A8D5-AA16-B140-B51C-443B69354E8E}" type="sibTrans" cxnId="{EF76DD49-043B-154E-8DD4-EA4B149B4C28}">
      <dgm:prSet/>
      <dgm:spPr/>
      <dgm:t>
        <a:bodyPr/>
        <a:lstStyle/>
        <a:p>
          <a:endParaRPr lang="en-US"/>
        </a:p>
      </dgm:t>
    </dgm:pt>
    <dgm:pt modelId="{EF652788-EA31-8A46-8356-E390C6AA370F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A833084A-07D7-5B4D-A26D-41987F86BFB3}" type="parTrans" cxnId="{CE78E7F0-5049-1A42-A862-3C42A5FCBC8E}">
      <dgm:prSet/>
      <dgm:spPr/>
      <dgm:t>
        <a:bodyPr/>
        <a:lstStyle/>
        <a:p>
          <a:endParaRPr lang="en-US"/>
        </a:p>
      </dgm:t>
    </dgm:pt>
    <dgm:pt modelId="{ED2EC1C0-D9EB-3845-9747-89DBB6900432}" type="sibTrans" cxnId="{CE78E7F0-5049-1A42-A862-3C42A5FCBC8E}">
      <dgm:prSet/>
      <dgm:spPr/>
      <dgm:t>
        <a:bodyPr/>
        <a:lstStyle/>
        <a:p>
          <a:endParaRPr lang="en-US"/>
        </a:p>
      </dgm:t>
    </dgm:pt>
    <dgm:pt modelId="{008F054E-E2C4-2441-9BDC-22B3CA816D32}">
      <dgm:prSet phldrT="[Text]"/>
      <dgm:spPr/>
      <dgm:t>
        <a:bodyPr/>
        <a:lstStyle/>
        <a:p>
          <a:r>
            <a:rPr lang="en-US" dirty="0" smtClean="0"/>
            <a:t>Consent/Baseline</a:t>
          </a:r>
          <a:endParaRPr lang="en-US" dirty="0"/>
        </a:p>
      </dgm:t>
    </dgm:pt>
    <dgm:pt modelId="{1A13921C-5CD0-574F-A26C-0B4727B4E5D2}" type="parTrans" cxnId="{148CEA3A-B041-0D46-8BE6-FE5FE481C374}">
      <dgm:prSet/>
      <dgm:spPr/>
      <dgm:t>
        <a:bodyPr/>
        <a:lstStyle/>
        <a:p>
          <a:endParaRPr lang="en-US"/>
        </a:p>
      </dgm:t>
    </dgm:pt>
    <dgm:pt modelId="{FD7C249B-E9F1-DF40-801E-D9A7EBF85C6C}" type="sibTrans" cxnId="{148CEA3A-B041-0D46-8BE6-FE5FE481C374}">
      <dgm:prSet/>
      <dgm:spPr/>
      <dgm:t>
        <a:bodyPr/>
        <a:lstStyle/>
        <a:p>
          <a:endParaRPr lang="en-US"/>
        </a:p>
      </dgm:t>
    </dgm:pt>
    <dgm:pt modelId="{CC02DCD0-B41F-314F-A30B-6E17533ADC59}">
      <dgm:prSet phldrT="[Text]"/>
      <dgm:spPr/>
      <dgm:t>
        <a:bodyPr/>
        <a:lstStyle/>
        <a:p>
          <a:r>
            <a:rPr lang="en-US" dirty="0" smtClean="0"/>
            <a:t>Computer Visit</a:t>
          </a:r>
          <a:endParaRPr lang="en-US" dirty="0"/>
        </a:p>
      </dgm:t>
    </dgm:pt>
    <dgm:pt modelId="{85E6D456-58B1-CC4A-BDE8-FC24A1E99465}" type="parTrans" cxnId="{099C2E28-A70B-9A4D-B713-06527C9CBA39}">
      <dgm:prSet/>
      <dgm:spPr/>
      <dgm:t>
        <a:bodyPr/>
        <a:lstStyle/>
        <a:p>
          <a:endParaRPr lang="en-US"/>
        </a:p>
      </dgm:t>
    </dgm:pt>
    <dgm:pt modelId="{25110270-228F-4145-BF0E-0D747C3C4C06}" type="sibTrans" cxnId="{099C2E28-A70B-9A4D-B713-06527C9CBA39}">
      <dgm:prSet/>
      <dgm:spPr/>
      <dgm:t>
        <a:bodyPr/>
        <a:lstStyle/>
        <a:p>
          <a:endParaRPr lang="en-US"/>
        </a:p>
      </dgm:t>
    </dgm:pt>
    <dgm:pt modelId="{90358D34-3E4E-E74B-9F9A-6B336D07E840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mo</a:t>
          </a:r>
          <a:r>
            <a:rPr lang="en-US" dirty="0" smtClean="0"/>
            <a:t> f/u</a:t>
          </a:r>
          <a:endParaRPr lang="en-US" dirty="0"/>
        </a:p>
      </dgm:t>
    </dgm:pt>
    <dgm:pt modelId="{15A42795-5002-7F49-A08A-4F3502B6AB62}" type="parTrans" cxnId="{2E011093-3887-9847-8558-9348200F2F1F}">
      <dgm:prSet/>
      <dgm:spPr/>
      <dgm:t>
        <a:bodyPr/>
        <a:lstStyle/>
        <a:p>
          <a:endParaRPr lang="en-US"/>
        </a:p>
      </dgm:t>
    </dgm:pt>
    <dgm:pt modelId="{3E402300-DEC6-FA4D-B1C4-A3A56C5B157E}" type="sibTrans" cxnId="{2E011093-3887-9847-8558-9348200F2F1F}">
      <dgm:prSet/>
      <dgm:spPr/>
      <dgm:t>
        <a:bodyPr/>
        <a:lstStyle/>
        <a:p>
          <a:endParaRPr lang="en-US"/>
        </a:p>
      </dgm:t>
    </dgm:pt>
    <dgm:pt modelId="{98CF5630-5223-EA47-911F-F61BCB67FCB2}">
      <dgm:prSet phldrT="[Text]"/>
      <dgm:spPr/>
      <dgm:t>
        <a:bodyPr/>
        <a:lstStyle/>
        <a:p>
          <a:r>
            <a:rPr lang="en-US" dirty="0" smtClean="0"/>
            <a:t>6 </a:t>
          </a:r>
          <a:r>
            <a:rPr lang="en-US" dirty="0" err="1" smtClean="0"/>
            <a:t>mo</a:t>
          </a:r>
          <a:r>
            <a:rPr lang="en-US" dirty="0" smtClean="0"/>
            <a:t> f/u</a:t>
          </a:r>
          <a:endParaRPr lang="en-US" dirty="0"/>
        </a:p>
      </dgm:t>
    </dgm:pt>
    <dgm:pt modelId="{F35FA76B-2E42-AF44-99F6-33B916111AF6}" type="parTrans" cxnId="{861AA61B-B81E-F44B-A89F-450EF6787599}">
      <dgm:prSet/>
      <dgm:spPr/>
      <dgm:t>
        <a:bodyPr/>
        <a:lstStyle/>
        <a:p>
          <a:endParaRPr lang="en-US"/>
        </a:p>
      </dgm:t>
    </dgm:pt>
    <dgm:pt modelId="{E523F617-517E-6342-96BA-CBC94037D62C}" type="sibTrans" cxnId="{861AA61B-B81E-F44B-A89F-450EF6787599}">
      <dgm:prSet/>
      <dgm:spPr/>
      <dgm:t>
        <a:bodyPr/>
        <a:lstStyle/>
        <a:p>
          <a:endParaRPr lang="en-US"/>
        </a:p>
      </dgm:t>
    </dgm:pt>
    <dgm:pt modelId="{5003B8EA-C82D-9E45-87F8-7F7206DB0868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79A42E7D-5B10-4947-BAE9-A1FF25366707}" type="parTrans" cxnId="{545FBA4A-FE50-2340-8B0B-4B66DEE0EEC3}">
      <dgm:prSet/>
      <dgm:spPr/>
      <dgm:t>
        <a:bodyPr/>
        <a:lstStyle/>
        <a:p>
          <a:endParaRPr lang="en-US"/>
        </a:p>
      </dgm:t>
    </dgm:pt>
    <dgm:pt modelId="{F564205A-D168-3C47-8405-2B94C1401087}" type="sibTrans" cxnId="{545FBA4A-FE50-2340-8B0B-4B66DEE0EEC3}">
      <dgm:prSet/>
      <dgm:spPr/>
      <dgm:t>
        <a:bodyPr/>
        <a:lstStyle/>
        <a:p>
          <a:endParaRPr lang="en-US"/>
        </a:p>
      </dgm:t>
    </dgm:pt>
    <dgm:pt modelId="{25CCED13-26DE-664D-9286-5986A4527772}">
      <dgm:prSet phldrT="[Text]"/>
      <dgm:spPr/>
      <dgm:t>
        <a:bodyPr/>
        <a:lstStyle/>
        <a:p>
          <a:r>
            <a:rPr lang="en-US" dirty="0" smtClean="0"/>
            <a:t>Interview</a:t>
          </a:r>
          <a:endParaRPr lang="en-US" dirty="0"/>
        </a:p>
      </dgm:t>
    </dgm:pt>
    <dgm:pt modelId="{FB0E6A22-B9F4-6D46-940D-FAA034859D6C}" type="parTrans" cxnId="{C4B623BB-6BDC-A443-A5BF-C85902221563}">
      <dgm:prSet/>
      <dgm:spPr/>
      <dgm:t>
        <a:bodyPr/>
        <a:lstStyle/>
        <a:p>
          <a:endParaRPr lang="en-US"/>
        </a:p>
      </dgm:t>
    </dgm:pt>
    <dgm:pt modelId="{3C02290E-E991-824F-BB6D-112AB652FFE1}" type="sibTrans" cxnId="{C4B623BB-6BDC-A443-A5BF-C85902221563}">
      <dgm:prSet/>
      <dgm:spPr/>
      <dgm:t>
        <a:bodyPr/>
        <a:lstStyle/>
        <a:p>
          <a:endParaRPr lang="en-US"/>
        </a:p>
      </dgm:t>
    </dgm:pt>
    <dgm:pt modelId="{BBC94438-640D-DF47-BB12-2E4F129CE219}" type="pres">
      <dgm:prSet presAssocID="{D28BB116-6C8C-A54C-A683-E93433C602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52DB42-AA70-E14B-A737-09FF73BB2024}" type="pres">
      <dgm:prSet presAssocID="{D28BB116-6C8C-A54C-A683-E93433C602F5}" presName="hierFlow" presStyleCnt="0"/>
      <dgm:spPr/>
    </dgm:pt>
    <dgm:pt modelId="{9574718B-E079-0C47-AA69-FEAB8C678495}" type="pres">
      <dgm:prSet presAssocID="{D28BB116-6C8C-A54C-A683-E93433C602F5}" presName="firstBuf" presStyleCnt="0"/>
      <dgm:spPr/>
    </dgm:pt>
    <dgm:pt modelId="{CD278B5C-C663-564F-A98E-2F8E6862FD29}" type="pres">
      <dgm:prSet presAssocID="{D28BB116-6C8C-A54C-A683-E93433C602F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FD448B-EED5-994A-AFAF-6B8524A1554B}" type="pres">
      <dgm:prSet presAssocID="{0EB22CAC-8A4B-9B47-952D-0B4EF439D8F8}" presName="Name17" presStyleCnt="0"/>
      <dgm:spPr/>
    </dgm:pt>
    <dgm:pt modelId="{9800BFF0-63C6-3544-B464-84405772C3AD}" type="pres">
      <dgm:prSet presAssocID="{0EB22CAC-8A4B-9B47-952D-0B4EF439D8F8}" presName="level1Shape" presStyleLbl="node0" presStyleIdx="0" presStyleCnt="1" custScaleY="3978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5D2DC-931B-1442-AB4D-704612E942DE}" type="pres">
      <dgm:prSet presAssocID="{0EB22CAC-8A4B-9B47-952D-0B4EF439D8F8}" presName="hierChild2" presStyleCnt="0"/>
      <dgm:spPr/>
    </dgm:pt>
    <dgm:pt modelId="{3774506B-983C-E04C-B8D1-AC620C270796}" type="pres">
      <dgm:prSet presAssocID="{EAD451E2-6B43-1B49-B707-96A689167AA1}" presName="Name25" presStyleLbl="parChTrans1D2" presStyleIdx="0" presStyleCnt="2"/>
      <dgm:spPr/>
      <dgm:t>
        <a:bodyPr/>
        <a:lstStyle/>
        <a:p>
          <a:endParaRPr lang="en-US"/>
        </a:p>
      </dgm:t>
    </dgm:pt>
    <dgm:pt modelId="{1F4BCABC-8A7A-9F4F-AC22-6C92DC4AB140}" type="pres">
      <dgm:prSet presAssocID="{EAD451E2-6B43-1B49-B707-96A689167AA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BE08F24-5CFA-DA48-A0E1-623B9E902A5F}" type="pres">
      <dgm:prSet presAssocID="{681F88E0-2709-B84D-AA10-33FA48ECB2A9}" presName="Name30" presStyleCnt="0"/>
      <dgm:spPr/>
    </dgm:pt>
    <dgm:pt modelId="{02F79B4E-B365-EB41-9CE3-154DF54F422F}" type="pres">
      <dgm:prSet presAssocID="{681F88E0-2709-B84D-AA10-33FA48ECB2A9}" presName="level2Shape" presStyleLbl="node2" presStyleIdx="0" presStyleCnt="2"/>
      <dgm:spPr/>
      <dgm:t>
        <a:bodyPr/>
        <a:lstStyle/>
        <a:p>
          <a:endParaRPr lang="en-US"/>
        </a:p>
      </dgm:t>
    </dgm:pt>
    <dgm:pt modelId="{04FAEDD0-9E3D-684C-A554-3596D47B6E41}" type="pres">
      <dgm:prSet presAssocID="{681F88E0-2709-B84D-AA10-33FA48ECB2A9}" presName="hierChild3" presStyleCnt="0"/>
      <dgm:spPr/>
    </dgm:pt>
    <dgm:pt modelId="{6C88AD24-54CF-7841-BF0A-797E68B122CF}" type="pres">
      <dgm:prSet presAssocID="{789F44E0-98F0-344C-818F-1AFDF4EC875E}" presName="Name25" presStyleLbl="parChTrans1D3" presStyleIdx="0" presStyleCnt="2"/>
      <dgm:spPr/>
      <dgm:t>
        <a:bodyPr/>
        <a:lstStyle/>
        <a:p>
          <a:endParaRPr lang="en-US"/>
        </a:p>
      </dgm:t>
    </dgm:pt>
    <dgm:pt modelId="{0B4C2C29-DE56-9343-A149-5F48558B369A}" type="pres">
      <dgm:prSet presAssocID="{789F44E0-98F0-344C-818F-1AFDF4EC875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4EE94D5-84D4-F947-9C5B-67A0B882618A}" type="pres">
      <dgm:prSet presAssocID="{74D65FAE-8827-A748-9A4E-71B9ECA20C6C}" presName="Name30" presStyleCnt="0"/>
      <dgm:spPr/>
    </dgm:pt>
    <dgm:pt modelId="{DBED6342-B08B-8645-9E4F-98E73FC9D8AB}" type="pres">
      <dgm:prSet presAssocID="{74D65FAE-8827-A748-9A4E-71B9ECA20C6C}" presName="level2Shape" presStyleLbl="node3" presStyleIdx="0" presStyleCnt="2"/>
      <dgm:spPr/>
      <dgm:t>
        <a:bodyPr/>
        <a:lstStyle/>
        <a:p>
          <a:endParaRPr lang="en-US"/>
        </a:p>
      </dgm:t>
    </dgm:pt>
    <dgm:pt modelId="{AE26511F-A7A3-1F42-9595-618E5789B404}" type="pres">
      <dgm:prSet presAssocID="{74D65FAE-8827-A748-9A4E-71B9ECA20C6C}" presName="hierChild3" presStyleCnt="0"/>
      <dgm:spPr/>
    </dgm:pt>
    <dgm:pt modelId="{99D43ECA-6384-274F-9879-B069FB1D1622}" type="pres">
      <dgm:prSet presAssocID="{79A42E7D-5B10-4947-BAE9-A1FF25366707}" presName="Name25" presStyleLbl="parChTrans1D4" presStyleIdx="0" presStyleCnt="2"/>
      <dgm:spPr/>
      <dgm:t>
        <a:bodyPr/>
        <a:lstStyle/>
        <a:p>
          <a:endParaRPr lang="en-US"/>
        </a:p>
      </dgm:t>
    </dgm:pt>
    <dgm:pt modelId="{8E756384-1F2E-2949-8D87-74FB0A0E931B}" type="pres">
      <dgm:prSet presAssocID="{79A42E7D-5B10-4947-BAE9-A1FF25366707}" presName="connTx" presStyleLbl="parChTrans1D4" presStyleIdx="0" presStyleCnt="2"/>
      <dgm:spPr/>
      <dgm:t>
        <a:bodyPr/>
        <a:lstStyle/>
        <a:p>
          <a:endParaRPr lang="en-US"/>
        </a:p>
      </dgm:t>
    </dgm:pt>
    <dgm:pt modelId="{549B7BB4-BFA2-D345-B815-277FD8BF3960}" type="pres">
      <dgm:prSet presAssocID="{5003B8EA-C82D-9E45-87F8-7F7206DB0868}" presName="Name30" presStyleCnt="0"/>
      <dgm:spPr/>
    </dgm:pt>
    <dgm:pt modelId="{DDEB450A-A585-0540-B0A5-241178B22532}" type="pres">
      <dgm:prSet presAssocID="{5003B8EA-C82D-9E45-87F8-7F7206DB0868}" presName="level2Shape" presStyleLbl="node4" presStyleIdx="0" presStyleCnt="2"/>
      <dgm:spPr/>
      <dgm:t>
        <a:bodyPr/>
        <a:lstStyle/>
        <a:p>
          <a:endParaRPr lang="en-US"/>
        </a:p>
      </dgm:t>
    </dgm:pt>
    <dgm:pt modelId="{CE70B5E6-0DF2-8943-AC25-886EF9017B2B}" type="pres">
      <dgm:prSet presAssocID="{5003B8EA-C82D-9E45-87F8-7F7206DB0868}" presName="hierChild3" presStyleCnt="0"/>
      <dgm:spPr/>
    </dgm:pt>
    <dgm:pt modelId="{28CE7009-DC85-BB44-A354-DB3F5A5AF0CA}" type="pres">
      <dgm:prSet presAssocID="{F156EAA8-BA02-974F-9465-56FD4432AB1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F05AFE80-DB61-B744-A897-EDF82A2924C6}" type="pres">
      <dgm:prSet presAssocID="{F156EAA8-BA02-974F-9465-56FD4432AB1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066F844-E042-3748-9A4F-54D249358219}" type="pres">
      <dgm:prSet presAssocID="{016DC7BC-ABBA-0243-8EED-4BF3EDCA4F02}" presName="Name30" presStyleCnt="0"/>
      <dgm:spPr/>
    </dgm:pt>
    <dgm:pt modelId="{4F118531-CB04-854E-8801-B63CCDF6D2E7}" type="pres">
      <dgm:prSet presAssocID="{016DC7BC-ABBA-0243-8EED-4BF3EDCA4F02}" presName="level2Shape" presStyleLbl="node2" presStyleIdx="1" presStyleCnt="2"/>
      <dgm:spPr/>
      <dgm:t>
        <a:bodyPr/>
        <a:lstStyle/>
        <a:p>
          <a:endParaRPr lang="en-US"/>
        </a:p>
      </dgm:t>
    </dgm:pt>
    <dgm:pt modelId="{0705F658-D5FC-B04B-A571-DFA32BE9A13B}" type="pres">
      <dgm:prSet presAssocID="{016DC7BC-ABBA-0243-8EED-4BF3EDCA4F02}" presName="hierChild3" presStyleCnt="0"/>
      <dgm:spPr/>
    </dgm:pt>
    <dgm:pt modelId="{4052E866-87EF-1F44-B494-13B81672505D}" type="pres">
      <dgm:prSet presAssocID="{A833084A-07D7-5B4D-A26D-41987F86BFB3}" presName="Name25" presStyleLbl="parChTrans1D3" presStyleIdx="1" presStyleCnt="2"/>
      <dgm:spPr/>
      <dgm:t>
        <a:bodyPr/>
        <a:lstStyle/>
        <a:p>
          <a:endParaRPr lang="en-US"/>
        </a:p>
      </dgm:t>
    </dgm:pt>
    <dgm:pt modelId="{37D7C0FB-EBFF-E048-ADE3-E2710F7D7B8C}" type="pres">
      <dgm:prSet presAssocID="{A833084A-07D7-5B4D-A26D-41987F86BFB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613BD61A-C6FF-604B-AB92-6CBE5419A86E}" type="pres">
      <dgm:prSet presAssocID="{EF652788-EA31-8A46-8356-E390C6AA370F}" presName="Name30" presStyleCnt="0"/>
      <dgm:spPr/>
    </dgm:pt>
    <dgm:pt modelId="{371CAA3A-0644-FD4C-9241-BA9061238687}" type="pres">
      <dgm:prSet presAssocID="{EF652788-EA31-8A46-8356-E390C6AA370F}" presName="level2Shape" presStyleLbl="node3" presStyleIdx="1" presStyleCnt="2"/>
      <dgm:spPr/>
      <dgm:t>
        <a:bodyPr/>
        <a:lstStyle/>
        <a:p>
          <a:endParaRPr lang="en-US"/>
        </a:p>
      </dgm:t>
    </dgm:pt>
    <dgm:pt modelId="{69A7AABA-F532-0944-870C-6AB47CA93BA2}" type="pres">
      <dgm:prSet presAssocID="{EF652788-EA31-8A46-8356-E390C6AA370F}" presName="hierChild3" presStyleCnt="0"/>
      <dgm:spPr/>
    </dgm:pt>
    <dgm:pt modelId="{51AFAD6D-5033-3648-AE56-8572BA1CA9DF}" type="pres">
      <dgm:prSet presAssocID="{FB0E6A22-B9F4-6D46-940D-FAA034859D6C}" presName="Name25" presStyleLbl="parChTrans1D4" presStyleIdx="1" presStyleCnt="2"/>
      <dgm:spPr/>
      <dgm:t>
        <a:bodyPr/>
        <a:lstStyle/>
        <a:p>
          <a:endParaRPr lang="en-US"/>
        </a:p>
      </dgm:t>
    </dgm:pt>
    <dgm:pt modelId="{FDF1307E-EF3C-BA47-A93F-D1BDCBF0343E}" type="pres">
      <dgm:prSet presAssocID="{FB0E6A22-B9F4-6D46-940D-FAA034859D6C}" presName="connTx" presStyleLbl="parChTrans1D4" presStyleIdx="1" presStyleCnt="2"/>
      <dgm:spPr/>
      <dgm:t>
        <a:bodyPr/>
        <a:lstStyle/>
        <a:p>
          <a:endParaRPr lang="en-US"/>
        </a:p>
      </dgm:t>
    </dgm:pt>
    <dgm:pt modelId="{CF335CC0-8B9D-054F-88F7-B2014965FC73}" type="pres">
      <dgm:prSet presAssocID="{25CCED13-26DE-664D-9286-5986A4527772}" presName="Name30" presStyleCnt="0"/>
      <dgm:spPr/>
    </dgm:pt>
    <dgm:pt modelId="{A311704C-6AA4-E347-9931-9A523170E97C}" type="pres">
      <dgm:prSet presAssocID="{25CCED13-26DE-664D-9286-5986A4527772}" presName="level2Shape" presStyleLbl="node4" presStyleIdx="1" presStyleCnt="2"/>
      <dgm:spPr/>
      <dgm:t>
        <a:bodyPr/>
        <a:lstStyle/>
        <a:p>
          <a:endParaRPr lang="en-US"/>
        </a:p>
      </dgm:t>
    </dgm:pt>
    <dgm:pt modelId="{5E2225F2-7F07-D947-8BFC-C804D48E8464}" type="pres">
      <dgm:prSet presAssocID="{25CCED13-26DE-664D-9286-5986A4527772}" presName="hierChild3" presStyleCnt="0"/>
      <dgm:spPr/>
    </dgm:pt>
    <dgm:pt modelId="{100C11B6-AB8B-DB43-8287-980351291F30}" type="pres">
      <dgm:prSet presAssocID="{D28BB116-6C8C-A54C-A683-E93433C602F5}" presName="bgShapesFlow" presStyleCnt="0"/>
      <dgm:spPr/>
    </dgm:pt>
    <dgm:pt modelId="{829C6AE5-6418-CE4B-ACCF-36A43A4DEF06}" type="pres">
      <dgm:prSet presAssocID="{008F054E-E2C4-2441-9BDC-22B3CA816D32}" presName="rectComp" presStyleCnt="0"/>
      <dgm:spPr/>
    </dgm:pt>
    <dgm:pt modelId="{CE6C60EB-0FD0-9543-AF48-E4878369D432}" type="pres">
      <dgm:prSet presAssocID="{008F054E-E2C4-2441-9BDC-22B3CA816D32}" presName="bgRect" presStyleLbl="bgShp" presStyleIdx="0" presStyleCnt="4"/>
      <dgm:spPr/>
      <dgm:t>
        <a:bodyPr/>
        <a:lstStyle/>
        <a:p>
          <a:endParaRPr lang="en-US"/>
        </a:p>
      </dgm:t>
    </dgm:pt>
    <dgm:pt modelId="{C6B9BA92-6E4D-A24E-9B5E-3188F7B3C902}" type="pres">
      <dgm:prSet presAssocID="{008F054E-E2C4-2441-9BDC-22B3CA816D3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53697-6015-B142-981E-99B2BBA664EE}" type="pres">
      <dgm:prSet presAssocID="{008F054E-E2C4-2441-9BDC-22B3CA816D32}" presName="spComp" presStyleCnt="0"/>
      <dgm:spPr/>
    </dgm:pt>
    <dgm:pt modelId="{876BAA81-768C-9042-B7E9-F5E18EA4148A}" type="pres">
      <dgm:prSet presAssocID="{008F054E-E2C4-2441-9BDC-22B3CA816D32}" presName="hSp" presStyleCnt="0"/>
      <dgm:spPr/>
    </dgm:pt>
    <dgm:pt modelId="{77ADEE1F-CB1E-864A-9E94-0F5EE819B368}" type="pres">
      <dgm:prSet presAssocID="{CC02DCD0-B41F-314F-A30B-6E17533ADC59}" presName="rectComp" presStyleCnt="0"/>
      <dgm:spPr/>
    </dgm:pt>
    <dgm:pt modelId="{96332C2D-3829-6440-A48B-C3BDE059661A}" type="pres">
      <dgm:prSet presAssocID="{CC02DCD0-B41F-314F-A30B-6E17533ADC59}" presName="bgRect" presStyleLbl="bgShp" presStyleIdx="1" presStyleCnt="4"/>
      <dgm:spPr/>
      <dgm:t>
        <a:bodyPr/>
        <a:lstStyle/>
        <a:p>
          <a:endParaRPr lang="en-US"/>
        </a:p>
      </dgm:t>
    </dgm:pt>
    <dgm:pt modelId="{D3AF0DD8-EE67-4C42-961D-6C88A3524295}" type="pres">
      <dgm:prSet presAssocID="{CC02DCD0-B41F-314F-A30B-6E17533ADC59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B995D-7555-CA49-8413-94D129FE49C8}" type="pres">
      <dgm:prSet presAssocID="{CC02DCD0-B41F-314F-A30B-6E17533ADC59}" presName="spComp" presStyleCnt="0"/>
      <dgm:spPr/>
    </dgm:pt>
    <dgm:pt modelId="{9B800E18-90FA-1542-A6B9-70D7E43996DD}" type="pres">
      <dgm:prSet presAssocID="{CC02DCD0-B41F-314F-A30B-6E17533ADC59}" presName="hSp" presStyleCnt="0"/>
      <dgm:spPr/>
    </dgm:pt>
    <dgm:pt modelId="{F07BCCCB-1FA1-E346-B9E0-88384A0F69FA}" type="pres">
      <dgm:prSet presAssocID="{90358D34-3E4E-E74B-9F9A-6B336D07E840}" presName="rectComp" presStyleCnt="0"/>
      <dgm:spPr/>
    </dgm:pt>
    <dgm:pt modelId="{139C8D5B-B0AE-F94B-95D7-358BDCBD4BBA}" type="pres">
      <dgm:prSet presAssocID="{90358D34-3E4E-E74B-9F9A-6B336D07E840}" presName="bgRect" presStyleLbl="bgShp" presStyleIdx="2" presStyleCnt="4"/>
      <dgm:spPr/>
      <dgm:t>
        <a:bodyPr/>
        <a:lstStyle/>
        <a:p>
          <a:endParaRPr lang="en-US"/>
        </a:p>
      </dgm:t>
    </dgm:pt>
    <dgm:pt modelId="{1421A81F-A801-3B44-BBA7-D9EF6AC77FB7}" type="pres">
      <dgm:prSet presAssocID="{90358D34-3E4E-E74B-9F9A-6B336D07E840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7A423-C2CF-1647-B3A2-893DCFE40011}" type="pres">
      <dgm:prSet presAssocID="{90358D34-3E4E-E74B-9F9A-6B336D07E840}" presName="spComp" presStyleCnt="0"/>
      <dgm:spPr/>
    </dgm:pt>
    <dgm:pt modelId="{C4138A2E-E167-BD49-9034-96EDB39CBD5E}" type="pres">
      <dgm:prSet presAssocID="{90358D34-3E4E-E74B-9F9A-6B336D07E840}" presName="hSp" presStyleCnt="0"/>
      <dgm:spPr/>
    </dgm:pt>
    <dgm:pt modelId="{FAA41B85-BD64-DD47-BAB3-46D16192A34A}" type="pres">
      <dgm:prSet presAssocID="{98CF5630-5223-EA47-911F-F61BCB67FCB2}" presName="rectComp" presStyleCnt="0"/>
      <dgm:spPr/>
    </dgm:pt>
    <dgm:pt modelId="{A0BCDCB0-AD36-CC4E-A74E-CCB3BA853FF9}" type="pres">
      <dgm:prSet presAssocID="{98CF5630-5223-EA47-911F-F61BCB67FCB2}" presName="bgRect" presStyleLbl="bgShp" presStyleIdx="3" presStyleCnt="4" custLinFactNeighborX="-6718"/>
      <dgm:spPr/>
      <dgm:t>
        <a:bodyPr/>
        <a:lstStyle/>
        <a:p>
          <a:endParaRPr lang="en-US"/>
        </a:p>
      </dgm:t>
    </dgm:pt>
    <dgm:pt modelId="{E59F70D2-257E-9445-BA24-F62C586E3D1C}" type="pres">
      <dgm:prSet presAssocID="{98CF5630-5223-EA47-911F-F61BCB67FCB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46DC1-299D-C74E-8E5B-2E26F3E539B7}" type="presOf" srcId="{008F054E-E2C4-2441-9BDC-22B3CA816D32}" destId="{C6B9BA92-6E4D-A24E-9B5E-3188F7B3C902}" srcOrd="1" destOrd="0" presId="urn:microsoft.com/office/officeart/2005/8/layout/hierarchy5"/>
    <dgm:cxn modelId="{1B725AD3-DFFE-4441-8F9A-391E99C98203}" srcId="{D28BB116-6C8C-A54C-A683-E93433C602F5}" destId="{0EB22CAC-8A4B-9B47-952D-0B4EF439D8F8}" srcOrd="0" destOrd="0" parTransId="{4070CE28-0FAE-AF4E-8B38-79A909CC573E}" sibTransId="{D4194CE3-C80E-9346-A1FE-7B5D278F7D6C}"/>
    <dgm:cxn modelId="{2B370217-A4D3-8548-B10A-B2BF74B16D31}" type="presOf" srcId="{A833084A-07D7-5B4D-A26D-41987F86BFB3}" destId="{37D7C0FB-EBFF-E048-ADE3-E2710F7D7B8C}" srcOrd="1" destOrd="0" presId="urn:microsoft.com/office/officeart/2005/8/layout/hierarchy5"/>
    <dgm:cxn modelId="{2E011093-3887-9847-8558-9348200F2F1F}" srcId="{D28BB116-6C8C-A54C-A683-E93433C602F5}" destId="{90358D34-3E4E-E74B-9F9A-6B336D07E840}" srcOrd="3" destOrd="0" parTransId="{15A42795-5002-7F49-A08A-4F3502B6AB62}" sibTransId="{3E402300-DEC6-FA4D-B1C4-A3A56C5B157E}"/>
    <dgm:cxn modelId="{08FCD842-A3F2-B449-83E3-AD11F8F8165B}" type="presOf" srcId="{016DC7BC-ABBA-0243-8EED-4BF3EDCA4F02}" destId="{4F118531-CB04-854E-8801-B63CCDF6D2E7}" srcOrd="0" destOrd="0" presId="urn:microsoft.com/office/officeart/2005/8/layout/hierarchy5"/>
    <dgm:cxn modelId="{FD0FCC1D-FD97-CF4A-A0E8-F03A99DC0CF5}" type="presOf" srcId="{90358D34-3E4E-E74B-9F9A-6B336D07E840}" destId="{1421A81F-A801-3B44-BBA7-D9EF6AC77FB7}" srcOrd="1" destOrd="0" presId="urn:microsoft.com/office/officeart/2005/8/layout/hierarchy5"/>
    <dgm:cxn modelId="{EF76DD49-043B-154E-8DD4-EA4B149B4C28}" srcId="{0EB22CAC-8A4B-9B47-952D-0B4EF439D8F8}" destId="{016DC7BC-ABBA-0243-8EED-4BF3EDCA4F02}" srcOrd="1" destOrd="0" parTransId="{F156EAA8-BA02-974F-9465-56FD4432AB15}" sibTransId="{D8E9A8D5-AA16-B140-B51C-443B69354E8E}"/>
    <dgm:cxn modelId="{3834F942-4240-9849-BFCF-49B4EDF8DED0}" type="presOf" srcId="{0EB22CAC-8A4B-9B47-952D-0B4EF439D8F8}" destId="{9800BFF0-63C6-3544-B464-84405772C3AD}" srcOrd="0" destOrd="0" presId="urn:microsoft.com/office/officeart/2005/8/layout/hierarchy5"/>
    <dgm:cxn modelId="{3CD97A99-3143-5B48-8A48-E25EC9D45EF0}" type="presOf" srcId="{74D65FAE-8827-A748-9A4E-71B9ECA20C6C}" destId="{DBED6342-B08B-8645-9E4F-98E73FC9D8AB}" srcOrd="0" destOrd="0" presId="urn:microsoft.com/office/officeart/2005/8/layout/hierarchy5"/>
    <dgm:cxn modelId="{A5A1D8D0-DDC0-3048-8D42-59CCE4B5DEC9}" type="presOf" srcId="{FB0E6A22-B9F4-6D46-940D-FAA034859D6C}" destId="{51AFAD6D-5033-3648-AE56-8572BA1CA9DF}" srcOrd="0" destOrd="0" presId="urn:microsoft.com/office/officeart/2005/8/layout/hierarchy5"/>
    <dgm:cxn modelId="{9EAA9C6E-6065-1146-98FC-64740AD711BE}" type="presOf" srcId="{CC02DCD0-B41F-314F-A30B-6E17533ADC59}" destId="{D3AF0DD8-EE67-4C42-961D-6C88A3524295}" srcOrd="1" destOrd="0" presId="urn:microsoft.com/office/officeart/2005/8/layout/hierarchy5"/>
    <dgm:cxn modelId="{9A155690-4FB1-C647-BA75-9F7F04BD60A9}" type="presOf" srcId="{98CF5630-5223-EA47-911F-F61BCB67FCB2}" destId="{A0BCDCB0-AD36-CC4E-A74E-CCB3BA853FF9}" srcOrd="0" destOrd="0" presId="urn:microsoft.com/office/officeart/2005/8/layout/hierarchy5"/>
    <dgm:cxn modelId="{CABEE4B9-7078-3140-B61B-45006671AEB2}" type="presOf" srcId="{90358D34-3E4E-E74B-9F9A-6B336D07E840}" destId="{139C8D5B-B0AE-F94B-95D7-358BDCBD4BBA}" srcOrd="0" destOrd="0" presId="urn:microsoft.com/office/officeart/2005/8/layout/hierarchy5"/>
    <dgm:cxn modelId="{DFD4AA0B-50BB-D747-AADC-9022698782C1}" type="presOf" srcId="{F156EAA8-BA02-974F-9465-56FD4432AB15}" destId="{F05AFE80-DB61-B744-A897-EDF82A2924C6}" srcOrd="1" destOrd="0" presId="urn:microsoft.com/office/officeart/2005/8/layout/hierarchy5"/>
    <dgm:cxn modelId="{CE78E7F0-5049-1A42-A862-3C42A5FCBC8E}" srcId="{016DC7BC-ABBA-0243-8EED-4BF3EDCA4F02}" destId="{EF652788-EA31-8A46-8356-E390C6AA370F}" srcOrd="0" destOrd="0" parTransId="{A833084A-07D7-5B4D-A26D-41987F86BFB3}" sibTransId="{ED2EC1C0-D9EB-3845-9747-89DBB6900432}"/>
    <dgm:cxn modelId="{861AA61B-B81E-F44B-A89F-450EF6787599}" srcId="{D28BB116-6C8C-A54C-A683-E93433C602F5}" destId="{98CF5630-5223-EA47-911F-F61BCB67FCB2}" srcOrd="4" destOrd="0" parTransId="{F35FA76B-2E42-AF44-99F6-33B916111AF6}" sibTransId="{E523F617-517E-6342-96BA-CBC94037D62C}"/>
    <dgm:cxn modelId="{97827CD1-319D-4D44-B601-482E195BA937}" srcId="{681F88E0-2709-B84D-AA10-33FA48ECB2A9}" destId="{74D65FAE-8827-A748-9A4E-71B9ECA20C6C}" srcOrd="0" destOrd="0" parTransId="{789F44E0-98F0-344C-818F-1AFDF4EC875E}" sibTransId="{21949398-B306-EB4A-8927-75F6B957E137}"/>
    <dgm:cxn modelId="{E23C8C87-5B5D-5148-B5DF-63D144D964A7}" type="presOf" srcId="{79A42E7D-5B10-4947-BAE9-A1FF25366707}" destId="{8E756384-1F2E-2949-8D87-74FB0A0E931B}" srcOrd="1" destOrd="0" presId="urn:microsoft.com/office/officeart/2005/8/layout/hierarchy5"/>
    <dgm:cxn modelId="{979294E8-0088-E64F-885C-6052C861EBCE}" type="presOf" srcId="{A833084A-07D7-5B4D-A26D-41987F86BFB3}" destId="{4052E866-87EF-1F44-B494-13B81672505D}" srcOrd="0" destOrd="0" presId="urn:microsoft.com/office/officeart/2005/8/layout/hierarchy5"/>
    <dgm:cxn modelId="{C0917FAB-E23D-9544-8176-77A8DE31471C}" type="presOf" srcId="{EAD451E2-6B43-1B49-B707-96A689167AA1}" destId="{3774506B-983C-E04C-B8D1-AC620C270796}" srcOrd="0" destOrd="0" presId="urn:microsoft.com/office/officeart/2005/8/layout/hierarchy5"/>
    <dgm:cxn modelId="{D61370F7-1CA0-1647-AD80-E65C650C68C8}" type="presOf" srcId="{25CCED13-26DE-664D-9286-5986A4527772}" destId="{A311704C-6AA4-E347-9931-9A523170E97C}" srcOrd="0" destOrd="0" presId="urn:microsoft.com/office/officeart/2005/8/layout/hierarchy5"/>
    <dgm:cxn modelId="{F9D83A8D-FBA2-214A-AADA-BFEF083B3FEF}" type="presOf" srcId="{008F054E-E2C4-2441-9BDC-22B3CA816D32}" destId="{CE6C60EB-0FD0-9543-AF48-E4878369D432}" srcOrd="0" destOrd="0" presId="urn:microsoft.com/office/officeart/2005/8/layout/hierarchy5"/>
    <dgm:cxn modelId="{BE8C86BB-3725-834F-A8C3-65F28E8273D1}" type="presOf" srcId="{79A42E7D-5B10-4947-BAE9-A1FF25366707}" destId="{99D43ECA-6384-274F-9879-B069FB1D1622}" srcOrd="0" destOrd="0" presId="urn:microsoft.com/office/officeart/2005/8/layout/hierarchy5"/>
    <dgm:cxn modelId="{575EE17C-37A2-394A-84CA-77FAE5548DC5}" type="presOf" srcId="{EAD451E2-6B43-1B49-B707-96A689167AA1}" destId="{1F4BCABC-8A7A-9F4F-AC22-6C92DC4AB140}" srcOrd="1" destOrd="0" presId="urn:microsoft.com/office/officeart/2005/8/layout/hierarchy5"/>
    <dgm:cxn modelId="{DE37EF84-6514-B645-8E65-FDE43A350905}" type="presOf" srcId="{789F44E0-98F0-344C-818F-1AFDF4EC875E}" destId="{6C88AD24-54CF-7841-BF0A-797E68B122CF}" srcOrd="0" destOrd="0" presId="urn:microsoft.com/office/officeart/2005/8/layout/hierarchy5"/>
    <dgm:cxn modelId="{C4B623BB-6BDC-A443-A5BF-C85902221563}" srcId="{EF652788-EA31-8A46-8356-E390C6AA370F}" destId="{25CCED13-26DE-664D-9286-5986A4527772}" srcOrd="0" destOrd="0" parTransId="{FB0E6A22-B9F4-6D46-940D-FAA034859D6C}" sibTransId="{3C02290E-E991-824F-BB6D-112AB652FFE1}"/>
    <dgm:cxn modelId="{F8E9CFFB-0A0E-AE48-A322-5607DB64C7CD}" type="presOf" srcId="{5003B8EA-C82D-9E45-87F8-7F7206DB0868}" destId="{DDEB450A-A585-0540-B0A5-241178B22532}" srcOrd="0" destOrd="0" presId="urn:microsoft.com/office/officeart/2005/8/layout/hierarchy5"/>
    <dgm:cxn modelId="{496ED421-05B1-5A4B-931E-33C87D60A803}" type="presOf" srcId="{CC02DCD0-B41F-314F-A30B-6E17533ADC59}" destId="{96332C2D-3829-6440-A48B-C3BDE059661A}" srcOrd="0" destOrd="0" presId="urn:microsoft.com/office/officeart/2005/8/layout/hierarchy5"/>
    <dgm:cxn modelId="{948114B6-6CF8-3F49-AEB6-29F49D58414F}" type="presOf" srcId="{F156EAA8-BA02-974F-9465-56FD4432AB15}" destId="{28CE7009-DC85-BB44-A354-DB3F5A5AF0CA}" srcOrd="0" destOrd="0" presId="urn:microsoft.com/office/officeart/2005/8/layout/hierarchy5"/>
    <dgm:cxn modelId="{A829F5B4-FF72-9446-A617-869576EE7845}" type="presOf" srcId="{789F44E0-98F0-344C-818F-1AFDF4EC875E}" destId="{0B4C2C29-DE56-9343-A149-5F48558B369A}" srcOrd="1" destOrd="0" presId="urn:microsoft.com/office/officeart/2005/8/layout/hierarchy5"/>
    <dgm:cxn modelId="{C5E6E5E2-D0B8-1F47-9BFC-7AF204684B28}" type="presOf" srcId="{EF652788-EA31-8A46-8356-E390C6AA370F}" destId="{371CAA3A-0644-FD4C-9241-BA9061238687}" srcOrd="0" destOrd="0" presId="urn:microsoft.com/office/officeart/2005/8/layout/hierarchy5"/>
    <dgm:cxn modelId="{148CEA3A-B041-0D46-8BE6-FE5FE481C374}" srcId="{D28BB116-6C8C-A54C-A683-E93433C602F5}" destId="{008F054E-E2C4-2441-9BDC-22B3CA816D32}" srcOrd="1" destOrd="0" parTransId="{1A13921C-5CD0-574F-A26C-0B4727B4E5D2}" sibTransId="{FD7C249B-E9F1-DF40-801E-D9A7EBF85C6C}"/>
    <dgm:cxn modelId="{A7A80ACD-2D91-2D4A-B00A-08CC22537C27}" type="presOf" srcId="{D28BB116-6C8C-A54C-A683-E93433C602F5}" destId="{BBC94438-640D-DF47-BB12-2E4F129CE219}" srcOrd="0" destOrd="0" presId="urn:microsoft.com/office/officeart/2005/8/layout/hierarchy5"/>
    <dgm:cxn modelId="{099C2E28-A70B-9A4D-B713-06527C9CBA39}" srcId="{D28BB116-6C8C-A54C-A683-E93433C602F5}" destId="{CC02DCD0-B41F-314F-A30B-6E17533ADC59}" srcOrd="2" destOrd="0" parTransId="{85E6D456-58B1-CC4A-BDE8-FC24A1E99465}" sibTransId="{25110270-228F-4145-BF0E-0D747C3C4C06}"/>
    <dgm:cxn modelId="{91B09FC6-34CA-A54A-9F4B-21BA4550CA6D}" type="presOf" srcId="{98CF5630-5223-EA47-911F-F61BCB67FCB2}" destId="{E59F70D2-257E-9445-BA24-F62C586E3D1C}" srcOrd="1" destOrd="0" presId="urn:microsoft.com/office/officeart/2005/8/layout/hierarchy5"/>
    <dgm:cxn modelId="{BD7B7766-8103-D54F-8BBE-44923EA6FB1B}" type="presOf" srcId="{FB0E6A22-B9F4-6D46-940D-FAA034859D6C}" destId="{FDF1307E-EF3C-BA47-A93F-D1BDCBF0343E}" srcOrd="1" destOrd="0" presId="urn:microsoft.com/office/officeart/2005/8/layout/hierarchy5"/>
    <dgm:cxn modelId="{545FBA4A-FE50-2340-8B0B-4B66DEE0EEC3}" srcId="{74D65FAE-8827-A748-9A4E-71B9ECA20C6C}" destId="{5003B8EA-C82D-9E45-87F8-7F7206DB0868}" srcOrd="0" destOrd="0" parTransId="{79A42E7D-5B10-4947-BAE9-A1FF25366707}" sibTransId="{F564205A-D168-3C47-8405-2B94C1401087}"/>
    <dgm:cxn modelId="{10D1907B-BE40-3F4C-9622-B283CB15CA18}" type="presOf" srcId="{681F88E0-2709-B84D-AA10-33FA48ECB2A9}" destId="{02F79B4E-B365-EB41-9CE3-154DF54F422F}" srcOrd="0" destOrd="0" presId="urn:microsoft.com/office/officeart/2005/8/layout/hierarchy5"/>
    <dgm:cxn modelId="{7E258AC3-6C37-2347-A6DA-585861A79381}" srcId="{0EB22CAC-8A4B-9B47-952D-0B4EF439D8F8}" destId="{681F88E0-2709-B84D-AA10-33FA48ECB2A9}" srcOrd="0" destOrd="0" parTransId="{EAD451E2-6B43-1B49-B707-96A689167AA1}" sibTransId="{4BB9034B-5923-7449-A2F7-383CBFBB5C37}"/>
    <dgm:cxn modelId="{647DE95A-E1EB-3240-9808-CAE8848DFB18}" type="presParOf" srcId="{BBC94438-640D-DF47-BB12-2E4F129CE219}" destId="{9552DB42-AA70-E14B-A737-09FF73BB2024}" srcOrd="0" destOrd="0" presId="urn:microsoft.com/office/officeart/2005/8/layout/hierarchy5"/>
    <dgm:cxn modelId="{419F84FB-3DE5-A94F-A3AE-6E24A9F0297F}" type="presParOf" srcId="{9552DB42-AA70-E14B-A737-09FF73BB2024}" destId="{9574718B-E079-0C47-AA69-FEAB8C678495}" srcOrd="0" destOrd="0" presId="urn:microsoft.com/office/officeart/2005/8/layout/hierarchy5"/>
    <dgm:cxn modelId="{6D152A0C-3F14-CE4A-A583-4327B9E7BAAD}" type="presParOf" srcId="{9552DB42-AA70-E14B-A737-09FF73BB2024}" destId="{CD278B5C-C663-564F-A98E-2F8E6862FD29}" srcOrd="1" destOrd="0" presId="urn:microsoft.com/office/officeart/2005/8/layout/hierarchy5"/>
    <dgm:cxn modelId="{C4F6F248-DAE8-094A-B859-BD485DFFA1CD}" type="presParOf" srcId="{CD278B5C-C663-564F-A98E-2F8E6862FD29}" destId="{A0FD448B-EED5-994A-AFAF-6B8524A1554B}" srcOrd="0" destOrd="0" presId="urn:microsoft.com/office/officeart/2005/8/layout/hierarchy5"/>
    <dgm:cxn modelId="{E1D015E0-8C87-F34D-ACF8-ECD924C4882E}" type="presParOf" srcId="{A0FD448B-EED5-994A-AFAF-6B8524A1554B}" destId="{9800BFF0-63C6-3544-B464-84405772C3AD}" srcOrd="0" destOrd="0" presId="urn:microsoft.com/office/officeart/2005/8/layout/hierarchy5"/>
    <dgm:cxn modelId="{14E352C4-B5BA-0B42-875B-5F8AE3D2456D}" type="presParOf" srcId="{A0FD448B-EED5-994A-AFAF-6B8524A1554B}" destId="{0795D2DC-931B-1442-AB4D-704612E942DE}" srcOrd="1" destOrd="0" presId="urn:microsoft.com/office/officeart/2005/8/layout/hierarchy5"/>
    <dgm:cxn modelId="{92B0DA02-8575-0C45-BA48-0E15EFD10171}" type="presParOf" srcId="{0795D2DC-931B-1442-AB4D-704612E942DE}" destId="{3774506B-983C-E04C-B8D1-AC620C270796}" srcOrd="0" destOrd="0" presId="urn:microsoft.com/office/officeart/2005/8/layout/hierarchy5"/>
    <dgm:cxn modelId="{E6A57AC3-CFEB-5B4C-BB11-A14FC26AFE48}" type="presParOf" srcId="{3774506B-983C-E04C-B8D1-AC620C270796}" destId="{1F4BCABC-8A7A-9F4F-AC22-6C92DC4AB140}" srcOrd="0" destOrd="0" presId="urn:microsoft.com/office/officeart/2005/8/layout/hierarchy5"/>
    <dgm:cxn modelId="{FCD000B5-3E38-DB46-B0BF-AAD8019B6761}" type="presParOf" srcId="{0795D2DC-931B-1442-AB4D-704612E942DE}" destId="{2BE08F24-5CFA-DA48-A0E1-623B9E902A5F}" srcOrd="1" destOrd="0" presId="urn:microsoft.com/office/officeart/2005/8/layout/hierarchy5"/>
    <dgm:cxn modelId="{CA80C682-AA22-9441-B067-D58EDE3713F1}" type="presParOf" srcId="{2BE08F24-5CFA-DA48-A0E1-623B9E902A5F}" destId="{02F79B4E-B365-EB41-9CE3-154DF54F422F}" srcOrd="0" destOrd="0" presId="urn:microsoft.com/office/officeart/2005/8/layout/hierarchy5"/>
    <dgm:cxn modelId="{5DF37E50-5BCF-7945-92A7-ECA6FFCE706D}" type="presParOf" srcId="{2BE08F24-5CFA-DA48-A0E1-623B9E902A5F}" destId="{04FAEDD0-9E3D-684C-A554-3596D47B6E41}" srcOrd="1" destOrd="0" presId="urn:microsoft.com/office/officeart/2005/8/layout/hierarchy5"/>
    <dgm:cxn modelId="{4F40C3C9-F459-6A4B-B407-02F28B854E91}" type="presParOf" srcId="{04FAEDD0-9E3D-684C-A554-3596D47B6E41}" destId="{6C88AD24-54CF-7841-BF0A-797E68B122CF}" srcOrd="0" destOrd="0" presId="urn:microsoft.com/office/officeart/2005/8/layout/hierarchy5"/>
    <dgm:cxn modelId="{9000AB09-15DC-AE44-B1B9-3CF493D4A8F9}" type="presParOf" srcId="{6C88AD24-54CF-7841-BF0A-797E68B122CF}" destId="{0B4C2C29-DE56-9343-A149-5F48558B369A}" srcOrd="0" destOrd="0" presId="urn:microsoft.com/office/officeart/2005/8/layout/hierarchy5"/>
    <dgm:cxn modelId="{0174C9D9-6BE0-2641-AA75-2D9092D5D0D6}" type="presParOf" srcId="{04FAEDD0-9E3D-684C-A554-3596D47B6E41}" destId="{74EE94D5-84D4-F947-9C5B-67A0B882618A}" srcOrd="1" destOrd="0" presId="urn:microsoft.com/office/officeart/2005/8/layout/hierarchy5"/>
    <dgm:cxn modelId="{FD88D67D-16CB-DA4E-B652-BAB560028809}" type="presParOf" srcId="{74EE94D5-84D4-F947-9C5B-67A0B882618A}" destId="{DBED6342-B08B-8645-9E4F-98E73FC9D8AB}" srcOrd="0" destOrd="0" presId="urn:microsoft.com/office/officeart/2005/8/layout/hierarchy5"/>
    <dgm:cxn modelId="{AD2F6A5E-CE47-8E44-BB8A-796C4BC25E6C}" type="presParOf" srcId="{74EE94D5-84D4-F947-9C5B-67A0B882618A}" destId="{AE26511F-A7A3-1F42-9595-618E5789B404}" srcOrd="1" destOrd="0" presId="urn:microsoft.com/office/officeart/2005/8/layout/hierarchy5"/>
    <dgm:cxn modelId="{256F0708-EE7D-E046-96E0-1FD30EB5722E}" type="presParOf" srcId="{AE26511F-A7A3-1F42-9595-618E5789B404}" destId="{99D43ECA-6384-274F-9879-B069FB1D1622}" srcOrd="0" destOrd="0" presId="urn:microsoft.com/office/officeart/2005/8/layout/hierarchy5"/>
    <dgm:cxn modelId="{5EC001B4-B495-4C4A-A48C-482D1B770A07}" type="presParOf" srcId="{99D43ECA-6384-274F-9879-B069FB1D1622}" destId="{8E756384-1F2E-2949-8D87-74FB0A0E931B}" srcOrd="0" destOrd="0" presId="urn:microsoft.com/office/officeart/2005/8/layout/hierarchy5"/>
    <dgm:cxn modelId="{EF45FB98-8958-B544-A4E3-60204D032747}" type="presParOf" srcId="{AE26511F-A7A3-1F42-9595-618E5789B404}" destId="{549B7BB4-BFA2-D345-B815-277FD8BF3960}" srcOrd="1" destOrd="0" presId="urn:microsoft.com/office/officeart/2005/8/layout/hierarchy5"/>
    <dgm:cxn modelId="{F8EF33A0-BDD1-574A-9585-00710BB4D894}" type="presParOf" srcId="{549B7BB4-BFA2-D345-B815-277FD8BF3960}" destId="{DDEB450A-A585-0540-B0A5-241178B22532}" srcOrd="0" destOrd="0" presId="urn:microsoft.com/office/officeart/2005/8/layout/hierarchy5"/>
    <dgm:cxn modelId="{A18D8173-1D0C-EA45-AC08-0E1E353BD8FE}" type="presParOf" srcId="{549B7BB4-BFA2-D345-B815-277FD8BF3960}" destId="{CE70B5E6-0DF2-8943-AC25-886EF9017B2B}" srcOrd="1" destOrd="0" presId="urn:microsoft.com/office/officeart/2005/8/layout/hierarchy5"/>
    <dgm:cxn modelId="{ADDE4716-E486-1947-BDF9-C4D0C1E41610}" type="presParOf" srcId="{0795D2DC-931B-1442-AB4D-704612E942DE}" destId="{28CE7009-DC85-BB44-A354-DB3F5A5AF0CA}" srcOrd="2" destOrd="0" presId="urn:microsoft.com/office/officeart/2005/8/layout/hierarchy5"/>
    <dgm:cxn modelId="{032DB2A5-45BC-8741-899B-178715B16DEF}" type="presParOf" srcId="{28CE7009-DC85-BB44-A354-DB3F5A5AF0CA}" destId="{F05AFE80-DB61-B744-A897-EDF82A2924C6}" srcOrd="0" destOrd="0" presId="urn:microsoft.com/office/officeart/2005/8/layout/hierarchy5"/>
    <dgm:cxn modelId="{F51C5074-EDDC-7242-BBE6-9DA127DEDDA3}" type="presParOf" srcId="{0795D2DC-931B-1442-AB4D-704612E942DE}" destId="{F066F844-E042-3748-9A4F-54D249358219}" srcOrd="3" destOrd="0" presId="urn:microsoft.com/office/officeart/2005/8/layout/hierarchy5"/>
    <dgm:cxn modelId="{B7A3592F-A202-0E40-8EEB-FBBC11C9F706}" type="presParOf" srcId="{F066F844-E042-3748-9A4F-54D249358219}" destId="{4F118531-CB04-854E-8801-B63CCDF6D2E7}" srcOrd="0" destOrd="0" presId="urn:microsoft.com/office/officeart/2005/8/layout/hierarchy5"/>
    <dgm:cxn modelId="{395AEBF4-E297-E447-AA7E-0241F166EC99}" type="presParOf" srcId="{F066F844-E042-3748-9A4F-54D249358219}" destId="{0705F658-D5FC-B04B-A571-DFA32BE9A13B}" srcOrd="1" destOrd="0" presId="urn:microsoft.com/office/officeart/2005/8/layout/hierarchy5"/>
    <dgm:cxn modelId="{8741014A-7C21-2A47-AEE7-CED27DD4F3D0}" type="presParOf" srcId="{0705F658-D5FC-B04B-A571-DFA32BE9A13B}" destId="{4052E866-87EF-1F44-B494-13B81672505D}" srcOrd="0" destOrd="0" presId="urn:microsoft.com/office/officeart/2005/8/layout/hierarchy5"/>
    <dgm:cxn modelId="{99E97EF4-EC6C-C347-B11A-5AEAD47AD0E3}" type="presParOf" srcId="{4052E866-87EF-1F44-B494-13B81672505D}" destId="{37D7C0FB-EBFF-E048-ADE3-E2710F7D7B8C}" srcOrd="0" destOrd="0" presId="urn:microsoft.com/office/officeart/2005/8/layout/hierarchy5"/>
    <dgm:cxn modelId="{D68B3532-84E8-0B44-8566-822AF22E5971}" type="presParOf" srcId="{0705F658-D5FC-B04B-A571-DFA32BE9A13B}" destId="{613BD61A-C6FF-604B-AB92-6CBE5419A86E}" srcOrd="1" destOrd="0" presId="urn:microsoft.com/office/officeart/2005/8/layout/hierarchy5"/>
    <dgm:cxn modelId="{5036E935-A675-4B42-85B1-6F5684DF9F71}" type="presParOf" srcId="{613BD61A-C6FF-604B-AB92-6CBE5419A86E}" destId="{371CAA3A-0644-FD4C-9241-BA9061238687}" srcOrd="0" destOrd="0" presId="urn:microsoft.com/office/officeart/2005/8/layout/hierarchy5"/>
    <dgm:cxn modelId="{83FD9803-AFFB-3D48-9FD4-973D395844BE}" type="presParOf" srcId="{613BD61A-C6FF-604B-AB92-6CBE5419A86E}" destId="{69A7AABA-F532-0944-870C-6AB47CA93BA2}" srcOrd="1" destOrd="0" presId="urn:microsoft.com/office/officeart/2005/8/layout/hierarchy5"/>
    <dgm:cxn modelId="{915051E8-3768-9C48-B6BD-AF7DA0ED6056}" type="presParOf" srcId="{69A7AABA-F532-0944-870C-6AB47CA93BA2}" destId="{51AFAD6D-5033-3648-AE56-8572BA1CA9DF}" srcOrd="0" destOrd="0" presId="urn:microsoft.com/office/officeart/2005/8/layout/hierarchy5"/>
    <dgm:cxn modelId="{44EC684F-DFE5-DC48-A1BB-DD412B12CFFD}" type="presParOf" srcId="{51AFAD6D-5033-3648-AE56-8572BA1CA9DF}" destId="{FDF1307E-EF3C-BA47-A93F-D1BDCBF0343E}" srcOrd="0" destOrd="0" presId="urn:microsoft.com/office/officeart/2005/8/layout/hierarchy5"/>
    <dgm:cxn modelId="{08669885-835E-6545-8704-E06E5320252E}" type="presParOf" srcId="{69A7AABA-F532-0944-870C-6AB47CA93BA2}" destId="{CF335CC0-8B9D-054F-88F7-B2014965FC73}" srcOrd="1" destOrd="0" presId="urn:microsoft.com/office/officeart/2005/8/layout/hierarchy5"/>
    <dgm:cxn modelId="{160A4F35-C131-E241-B0B1-577EEEBD443A}" type="presParOf" srcId="{CF335CC0-8B9D-054F-88F7-B2014965FC73}" destId="{A311704C-6AA4-E347-9931-9A523170E97C}" srcOrd="0" destOrd="0" presId="urn:microsoft.com/office/officeart/2005/8/layout/hierarchy5"/>
    <dgm:cxn modelId="{940253DB-A46F-C34E-B1D2-C30DD13C2599}" type="presParOf" srcId="{CF335CC0-8B9D-054F-88F7-B2014965FC73}" destId="{5E2225F2-7F07-D947-8BFC-C804D48E8464}" srcOrd="1" destOrd="0" presId="urn:microsoft.com/office/officeart/2005/8/layout/hierarchy5"/>
    <dgm:cxn modelId="{1BBE8F8D-09C7-314E-B953-FF350269E044}" type="presParOf" srcId="{BBC94438-640D-DF47-BB12-2E4F129CE219}" destId="{100C11B6-AB8B-DB43-8287-980351291F30}" srcOrd="1" destOrd="0" presId="urn:microsoft.com/office/officeart/2005/8/layout/hierarchy5"/>
    <dgm:cxn modelId="{D67660AA-7175-A347-879B-402C34CD451B}" type="presParOf" srcId="{100C11B6-AB8B-DB43-8287-980351291F30}" destId="{829C6AE5-6418-CE4B-ACCF-36A43A4DEF06}" srcOrd="0" destOrd="0" presId="urn:microsoft.com/office/officeart/2005/8/layout/hierarchy5"/>
    <dgm:cxn modelId="{568112A4-0A2F-CE4A-AD60-AADEB6F4B646}" type="presParOf" srcId="{829C6AE5-6418-CE4B-ACCF-36A43A4DEF06}" destId="{CE6C60EB-0FD0-9543-AF48-E4878369D432}" srcOrd="0" destOrd="0" presId="urn:microsoft.com/office/officeart/2005/8/layout/hierarchy5"/>
    <dgm:cxn modelId="{F2808639-3CE6-A24E-95A4-F6A8A4367271}" type="presParOf" srcId="{829C6AE5-6418-CE4B-ACCF-36A43A4DEF06}" destId="{C6B9BA92-6E4D-A24E-9B5E-3188F7B3C902}" srcOrd="1" destOrd="0" presId="urn:microsoft.com/office/officeart/2005/8/layout/hierarchy5"/>
    <dgm:cxn modelId="{30687E51-BA4E-8B4D-9922-BDDED10A0175}" type="presParOf" srcId="{100C11B6-AB8B-DB43-8287-980351291F30}" destId="{4C853697-6015-B142-981E-99B2BBA664EE}" srcOrd="1" destOrd="0" presId="urn:microsoft.com/office/officeart/2005/8/layout/hierarchy5"/>
    <dgm:cxn modelId="{ECF7AF52-8190-5847-844B-EDC128B3E46B}" type="presParOf" srcId="{4C853697-6015-B142-981E-99B2BBA664EE}" destId="{876BAA81-768C-9042-B7E9-F5E18EA4148A}" srcOrd="0" destOrd="0" presId="urn:microsoft.com/office/officeart/2005/8/layout/hierarchy5"/>
    <dgm:cxn modelId="{80B0793D-E1F4-0F43-B2CE-C4AF991F025C}" type="presParOf" srcId="{100C11B6-AB8B-DB43-8287-980351291F30}" destId="{77ADEE1F-CB1E-864A-9E94-0F5EE819B368}" srcOrd="2" destOrd="0" presId="urn:microsoft.com/office/officeart/2005/8/layout/hierarchy5"/>
    <dgm:cxn modelId="{1102FC72-1124-5B41-9619-59D929C94D43}" type="presParOf" srcId="{77ADEE1F-CB1E-864A-9E94-0F5EE819B368}" destId="{96332C2D-3829-6440-A48B-C3BDE059661A}" srcOrd="0" destOrd="0" presId="urn:microsoft.com/office/officeart/2005/8/layout/hierarchy5"/>
    <dgm:cxn modelId="{7F0C252A-FF64-0C42-B15F-68A9D6D1695F}" type="presParOf" srcId="{77ADEE1F-CB1E-864A-9E94-0F5EE819B368}" destId="{D3AF0DD8-EE67-4C42-961D-6C88A3524295}" srcOrd="1" destOrd="0" presId="urn:microsoft.com/office/officeart/2005/8/layout/hierarchy5"/>
    <dgm:cxn modelId="{CE8972A1-71B0-3F45-96C2-670BAA9F5522}" type="presParOf" srcId="{100C11B6-AB8B-DB43-8287-980351291F30}" destId="{3FFB995D-7555-CA49-8413-94D129FE49C8}" srcOrd="3" destOrd="0" presId="urn:microsoft.com/office/officeart/2005/8/layout/hierarchy5"/>
    <dgm:cxn modelId="{966E3172-D5D6-8C4A-9327-44ED239BCA47}" type="presParOf" srcId="{3FFB995D-7555-CA49-8413-94D129FE49C8}" destId="{9B800E18-90FA-1542-A6B9-70D7E43996DD}" srcOrd="0" destOrd="0" presId="urn:microsoft.com/office/officeart/2005/8/layout/hierarchy5"/>
    <dgm:cxn modelId="{C2653D4A-7D10-E440-8460-AC9F52607907}" type="presParOf" srcId="{100C11B6-AB8B-DB43-8287-980351291F30}" destId="{F07BCCCB-1FA1-E346-B9E0-88384A0F69FA}" srcOrd="4" destOrd="0" presId="urn:microsoft.com/office/officeart/2005/8/layout/hierarchy5"/>
    <dgm:cxn modelId="{487DFBCF-020E-CC48-97CE-2D012B8EF44F}" type="presParOf" srcId="{F07BCCCB-1FA1-E346-B9E0-88384A0F69FA}" destId="{139C8D5B-B0AE-F94B-95D7-358BDCBD4BBA}" srcOrd="0" destOrd="0" presId="urn:microsoft.com/office/officeart/2005/8/layout/hierarchy5"/>
    <dgm:cxn modelId="{808C381F-7BB5-D047-8103-6E9082009FF9}" type="presParOf" srcId="{F07BCCCB-1FA1-E346-B9E0-88384A0F69FA}" destId="{1421A81F-A801-3B44-BBA7-D9EF6AC77FB7}" srcOrd="1" destOrd="0" presId="urn:microsoft.com/office/officeart/2005/8/layout/hierarchy5"/>
    <dgm:cxn modelId="{8DA70FBE-94DD-5043-A5B1-31BE0723C5DE}" type="presParOf" srcId="{100C11B6-AB8B-DB43-8287-980351291F30}" destId="{FF97A423-C2CF-1647-B3A2-893DCFE40011}" srcOrd="5" destOrd="0" presId="urn:microsoft.com/office/officeart/2005/8/layout/hierarchy5"/>
    <dgm:cxn modelId="{417C30B8-5CE3-8B49-ACFE-23C6A7728012}" type="presParOf" srcId="{FF97A423-C2CF-1647-B3A2-893DCFE40011}" destId="{C4138A2E-E167-BD49-9034-96EDB39CBD5E}" srcOrd="0" destOrd="0" presId="urn:microsoft.com/office/officeart/2005/8/layout/hierarchy5"/>
    <dgm:cxn modelId="{5966A4B0-B91C-F14A-9130-41F85EFD5F92}" type="presParOf" srcId="{100C11B6-AB8B-DB43-8287-980351291F30}" destId="{FAA41B85-BD64-DD47-BAB3-46D16192A34A}" srcOrd="6" destOrd="0" presId="urn:microsoft.com/office/officeart/2005/8/layout/hierarchy5"/>
    <dgm:cxn modelId="{7A41BEBB-2154-924D-8CC9-C645EDCDA67E}" type="presParOf" srcId="{FAA41B85-BD64-DD47-BAB3-46D16192A34A}" destId="{A0BCDCB0-AD36-CC4E-A74E-CCB3BA853FF9}" srcOrd="0" destOrd="0" presId="urn:microsoft.com/office/officeart/2005/8/layout/hierarchy5"/>
    <dgm:cxn modelId="{B6C6A424-4E67-8541-B2A1-5C68A6008457}" type="presParOf" srcId="{FAA41B85-BD64-DD47-BAB3-46D16192A34A}" destId="{E59F70D2-257E-9445-BA24-F62C586E3D1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CDCB0-AD36-CC4E-A74E-CCB3BA853FF9}">
      <dsp:nvSpPr>
        <dsp:cNvPr id="0" name=""/>
        <dsp:cNvSpPr/>
      </dsp:nvSpPr>
      <dsp:spPr>
        <a:xfrm>
          <a:off x="5943594" y="0"/>
          <a:ext cx="1546130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 </a:t>
          </a:r>
          <a:r>
            <a:rPr lang="en-US" sz="1200" kern="1200" dirty="0" err="1" smtClean="0"/>
            <a:t>mo</a:t>
          </a:r>
          <a:r>
            <a:rPr lang="en-US" sz="1200" kern="1200" dirty="0" smtClean="0"/>
            <a:t> f/u</a:t>
          </a:r>
          <a:endParaRPr lang="en-US" sz="1200" kern="1200" dirty="0"/>
        </a:p>
      </dsp:txBody>
      <dsp:txXfrm>
        <a:off x="5943594" y="0"/>
        <a:ext cx="1546130" cy="1165860"/>
      </dsp:txXfrm>
    </dsp:sp>
    <dsp:sp modelId="{139C8D5B-B0AE-F94B-95D7-358BDCBD4BBA}">
      <dsp:nvSpPr>
        <dsp:cNvPr id="0" name=""/>
        <dsp:cNvSpPr/>
      </dsp:nvSpPr>
      <dsp:spPr>
        <a:xfrm>
          <a:off x="4243644" y="0"/>
          <a:ext cx="1546130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 </a:t>
          </a:r>
          <a:r>
            <a:rPr lang="en-US" sz="1200" kern="1200" dirty="0" err="1" smtClean="0"/>
            <a:t>mo</a:t>
          </a:r>
          <a:r>
            <a:rPr lang="en-US" sz="1200" kern="1200" dirty="0" smtClean="0"/>
            <a:t> f/u</a:t>
          </a:r>
          <a:endParaRPr lang="en-US" sz="1200" kern="1200" dirty="0"/>
        </a:p>
      </dsp:txBody>
      <dsp:txXfrm>
        <a:off x="4243644" y="0"/>
        <a:ext cx="1546130" cy="1165860"/>
      </dsp:txXfrm>
    </dsp:sp>
    <dsp:sp modelId="{96332C2D-3829-6440-A48B-C3BDE059661A}">
      <dsp:nvSpPr>
        <dsp:cNvPr id="0" name=""/>
        <dsp:cNvSpPr/>
      </dsp:nvSpPr>
      <dsp:spPr>
        <a:xfrm>
          <a:off x="2439825" y="0"/>
          <a:ext cx="1546130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Computer Visit</a:t>
          </a:r>
          <a:endParaRPr lang="en-US" sz="1200" kern="1200" dirty="0"/>
        </a:p>
      </dsp:txBody>
      <dsp:txXfrm>
        <a:off x="2439825" y="0"/>
        <a:ext cx="1546130" cy="1165860"/>
      </dsp:txXfrm>
    </dsp:sp>
    <dsp:sp modelId="{CE6C60EB-0FD0-9543-AF48-E4878369D432}">
      <dsp:nvSpPr>
        <dsp:cNvPr id="0" name=""/>
        <dsp:cNvSpPr/>
      </dsp:nvSpPr>
      <dsp:spPr>
        <a:xfrm>
          <a:off x="636005" y="0"/>
          <a:ext cx="1546130" cy="3886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4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Consent/Baseline</a:t>
          </a:r>
          <a:endParaRPr lang="en-US" sz="1200" kern="1200" dirty="0"/>
        </a:p>
      </dsp:txBody>
      <dsp:txXfrm>
        <a:off x="636005" y="0"/>
        <a:ext cx="1546130" cy="1165860"/>
      </dsp:txXfrm>
    </dsp:sp>
    <dsp:sp modelId="{9800BFF0-63C6-3544-B464-84405772C3AD}">
      <dsp:nvSpPr>
        <dsp:cNvPr id="0" name=""/>
        <dsp:cNvSpPr/>
      </dsp:nvSpPr>
      <dsp:spPr>
        <a:xfrm>
          <a:off x="764850" y="1166666"/>
          <a:ext cx="1288442" cy="25632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Consent Baseline Interview</a:t>
          </a:r>
          <a:endParaRPr lang="en-US" sz="1400" kern="1200" dirty="0"/>
        </a:p>
      </dsp:txBody>
      <dsp:txXfrm>
        <a:off x="802587" y="1204403"/>
        <a:ext cx="1212968" cy="2487804"/>
      </dsp:txXfrm>
    </dsp:sp>
    <dsp:sp modelId="{3774506B-983C-E04C-B8D1-AC620C270796}">
      <dsp:nvSpPr>
        <dsp:cNvPr id="0" name=""/>
        <dsp:cNvSpPr/>
      </dsp:nvSpPr>
      <dsp:spPr>
        <a:xfrm rot="19457599">
          <a:off x="1993636" y="2248172"/>
          <a:ext cx="634688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634688" y="149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5113" y="2247225"/>
        <a:ext cx="31734" cy="31734"/>
      </dsp:txXfrm>
    </dsp:sp>
    <dsp:sp modelId="{02F79B4E-B365-EB41-9CE3-154DF54F422F}">
      <dsp:nvSpPr>
        <dsp:cNvPr id="0" name=""/>
        <dsp:cNvSpPr/>
      </dsp:nvSpPr>
      <dsp:spPr>
        <a:xfrm>
          <a:off x="2568669" y="1755768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EDSS </a:t>
          </a:r>
          <a:r>
            <a:rPr lang="en-US" sz="1400" kern="1200" dirty="0" smtClean="0"/>
            <a:t>CO monitor &amp; checklist</a:t>
          </a:r>
          <a:endParaRPr lang="en-US" sz="1400" kern="1200" dirty="0"/>
        </a:p>
      </dsp:txBody>
      <dsp:txXfrm>
        <a:off x="2587538" y="1774637"/>
        <a:ext cx="1250704" cy="606483"/>
      </dsp:txXfrm>
    </dsp:sp>
    <dsp:sp modelId="{6C88AD24-54CF-7841-BF0A-797E68B122CF}">
      <dsp:nvSpPr>
        <dsp:cNvPr id="0" name=""/>
        <dsp:cNvSpPr/>
      </dsp:nvSpPr>
      <dsp:spPr>
        <a:xfrm>
          <a:off x="3857111" y="2062959"/>
          <a:ext cx="51537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515376" y="149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915" y="2064994"/>
        <a:ext cx="25768" cy="25768"/>
      </dsp:txXfrm>
    </dsp:sp>
    <dsp:sp modelId="{DBED6342-B08B-8645-9E4F-98E73FC9D8AB}">
      <dsp:nvSpPr>
        <dsp:cNvPr id="0" name=""/>
        <dsp:cNvSpPr/>
      </dsp:nvSpPr>
      <dsp:spPr>
        <a:xfrm>
          <a:off x="4372488" y="1755768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Interview</a:t>
          </a:r>
          <a:endParaRPr lang="en-US" sz="1400" kern="1200" dirty="0"/>
        </a:p>
      </dsp:txBody>
      <dsp:txXfrm>
        <a:off x="4391357" y="1774637"/>
        <a:ext cx="1250704" cy="606483"/>
      </dsp:txXfrm>
    </dsp:sp>
    <dsp:sp modelId="{99D43ECA-6384-274F-9879-B069FB1D1622}">
      <dsp:nvSpPr>
        <dsp:cNvPr id="0" name=""/>
        <dsp:cNvSpPr/>
      </dsp:nvSpPr>
      <dsp:spPr>
        <a:xfrm>
          <a:off x="5660930" y="2062959"/>
          <a:ext cx="51537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515376" y="149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5734" y="2064994"/>
        <a:ext cx="25768" cy="25768"/>
      </dsp:txXfrm>
    </dsp:sp>
    <dsp:sp modelId="{DDEB450A-A585-0540-B0A5-241178B22532}">
      <dsp:nvSpPr>
        <dsp:cNvPr id="0" name=""/>
        <dsp:cNvSpPr/>
      </dsp:nvSpPr>
      <dsp:spPr>
        <a:xfrm>
          <a:off x="6176307" y="1755768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Interview</a:t>
          </a:r>
          <a:endParaRPr lang="en-US" sz="1400" kern="1200" dirty="0"/>
        </a:p>
      </dsp:txBody>
      <dsp:txXfrm>
        <a:off x="6195176" y="1774637"/>
        <a:ext cx="1250704" cy="606483"/>
      </dsp:txXfrm>
    </dsp:sp>
    <dsp:sp modelId="{28CE7009-DC85-BB44-A354-DB3F5A5AF0CA}">
      <dsp:nvSpPr>
        <dsp:cNvPr id="0" name=""/>
        <dsp:cNvSpPr/>
      </dsp:nvSpPr>
      <dsp:spPr>
        <a:xfrm rot="2142401">
          <a:off x="1993636" y="2618600"/>
          <a:ext cx="634688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634688" y="149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95113" y="2617652"/>
        <a:ext cx="31734" cy="31734"/>
      </dsp:txXfrm>
    </dsp:sp>
    <dsp:sp modelId="{4F118531-CB04-854E-8801-B63CCDF6D2E7}">
      <dsp:nvSpPr>
        <dsp:cNvPr id="0" name=""/>
        <dsp:cNvSpPr/>
      </dsp:nvSpPr>
      <dsp:spPr>
        <a:xfrm>
          <a:off x="2568669" y="2496622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EDSS health checklist</a:t>
          </a:r>
          <a:endParaRPr lang="en-US" sz="1400" kern="1200" dirty="0"/>
        </a:p>
      </dsp:txBody>
      <dsp:txXfrm>
        <a:off x="2587538" y="2515491"/>
        <a:ext cx="1250704" cy="606483"/>
      </dsp:txXfrm>
    </dsp:sp>
    <dsp:sp modelId="{4052E866-87EF-1F44-B494-13B81672505D}">
      <dsp:nvSpPr>
        <dsp:cNvPr id="0" name=""/>
        <dsp:cNvSpPr/>
      </dsp:nvSpPr>
      <dsp:spPr>
        <a:xfrm>
          <a:off x="3857111" y="2803813"/>
          <a:ext cx="51537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515376" y="149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915" y="2805848"/>
        <a:ext cx="25768" cy="25768"/>
      </dsp:txXfrm>
    </dsp:sp>
    <dsp:sp modelId="{371CAA3A-0644-FD4C-9241-BA9061238687}">
      <dsp:nvSpPr>
        <dsp:cNvPr id="0" name=""/>
        <dsp:cNvSpPr/>
      </dsp:nvSpPr>
      <dsp:spPr>
        <a:xfrm>
          <a:off x="4372488" y="2496622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Interview</a:t>
          </a:r>
          <a:endParaRPr lang="en-US" sz="1400" kern="1200" dirty="0"/>
        </a:p>
      </dsp:txBody>
      <dsp:txXfrm>
        <a:off x="4391357" y="2515491"/>
        <a:ext cx="1250704" cy="606483"/>
      </dsp:txXfrm>
    </dsp:sp>
    <dsp:sp modelId="{51AFAD6D-5033-3648-AE56-8572BA1CA9DF}">
      <dsp:nvSpPr>
        <dsp:cNvPr id="0" name=""/>
        <dsp:cNvSpPr/>
      </dsp:nvSpPr>
      <dsp:spPr>
        <a:xfrm>
          <a:off x="5660930" y="2803813"/>
          <a:ext cx="51537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515376" y="149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5734" y="2805848"/>
        <a:ext cx="25768" cy="25768"/>
      </dsp:txXfrm>
    </dsp:sp>
    <dsp:sp modelId="{A311704C-6AA4-E347-9931-9A523170E97C}">
      <dsp:nvSpPr>
        <dsp:cNvPr id="0" name=""/>
        <dsp:cNvSpPr/>
      </dsp:nvSpPr>
      <dsp:spPr>
        <a:xfrm>
          <a:off x="6176307" y="2496622"/>
          <a:ext cx="1288442" cy="644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Interview</a:t>
          </a:r>
          <a:endParaRPr lang="en-US" sz="1400" kern="1200" dirty="0"/>
        </a:p>
      </dsp:txBody>
      <dsp:txXfrm>
        <a:off x="6195176" y="2515491"/>
        <a:ext cx="1250704" cy="60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E73889-2C22-1646-8C93-6EAFB62668A2}" type="datetime1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EFC5D4-F78C-A64E-9739-5B076044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3AA5B1-3C61-3C45-B4D1-C84E2DEB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689A78-2B53-6D4E-ABB4-B314856CE060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AA5B1-3C61-3C45-B4D1-C84E2DEB3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7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AA5B1-3C61-3C45-B4D1-C84E2DEB32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EF375-B51E-0F46-9C8C-73A84C089A86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B13732-592E-4A44-BA1F-A92DA1230588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C47465-A393-094D-8D60-6757E53D5CEB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z="1400" dirty="0">
                <a:ea typeface="ＭＳ Ｐゴシック" charset="0"/>
              </a:rPr>
              <a:t>Baseline visit</a:t>
            </a:r>
          </a:p>
          <a:p>
            <a:pPr lvl="2"/>
            <a:r>
              <a:rPr lang="en-US" sz="1400" dirty="0">
                <a:ea typeface="ＭＳ Ｐゴシック" charset="0"/>
              </a:rPr>
              <a:t>Consent</a:t>
            </a:r>
          </a:p>
          <a:p>
            <a:pPr lvl="2"/>
            <a:r>
              <a:rPr lang="en-US" sz="1400" dirty="0">
                <a:ea typeface="ＭＳ Ｐゴシック" charset="0"/>
              </a:rPr>
              <a:t>Assessment</a:t>
            </a:r>
          </a:p>
          <a:p>
            <a:pPr lvl="2"/>
            <a:r>
              <a:rPr lang="en-US" sz="1400" dirty="0">
                <a:ea typeface="ＭＳ Ｐゴシック" charset="0"/>
              </a:rPr>
              <a:t>Randomize to  </a:t>
            </a:r>
          </a:p>
          <a:p>
            <a:pPr lvl="3"/>
            <a:r>
              <a:rPr lang="en-US" sz="1400" dirty="0">
                <a:ea typeface="ＭＳ Ｐゴシック" charset="0"/>
              </a:rPr>
              <a:t>EDSS CO monitor</a:t>
            </a:r>
          </a:p>
          <a:p>
            <a:pPr lvl="3"/>
            <a:r>
              <a:rPr lang="en-US" sz="1400" dirty="0">
                <a:ea typeface="ＭＳ Ｐゴシック" charset="0"/>
              </a:rPr>
              <a:t>EDSS without monitor</a:t>
            </a:r>
          </a:p>
          <a:p>
            <a:pPr lvl="1"/>
            <a:r>
              <a:rPr lang="en-US" sz="1400" dirty="0">
                <a:ea typeface="ＭＳ Ｐゴシック" charset="0"/>
              </a:rPr>
              <a:t>EDSS visit within 2 weeks  </a:t>
            </a:r>
          </a:p>
          <a:p>
            <a:pPr lvl="1"/>
            <a:r>
              <a:rPr lang="en-US" sz="1400" dirty="0">
                <a:ea typeface="ＭＳ Ｐゴシック" charset="0"/>
              </a:rPr>
              <a:t>Assessment visits for outcome evaluation 2 and 6 months after using EDSS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FD0838-66B8-D74D-81C5-56D277644D53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8CFBE-3114-3E4C-AA16-03B95C86C83A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>
                <a:ea typeface="ＭＳ Ｐゴシック" charset="0"/>
                <a:cs typeface="ＭＳ Ｐゴシック" charset="0"/>
              </a:rPr>
              <a:t>No differences on demos, smoking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vars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, or cognitive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vars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at baseline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6E04CE-4749-E242-ACB9-13D9CB9075E5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latin typeface="Century Gothic" charset="0"/>
              </a:rPr>
              <a:t>Heirarchical</a:t>
            </a:r>
            <a:r>
              <a:rPr lang="en-US" sz="1400" dirty="0">
                <a:latin typeface="Century Gothic" charset="0"/>
              </a:rPr>
              <a:t> logistic regressions examined demographics, personal smoking characteristics, explicit social influences (people smoked with and who quit), implicit social influences (attitudes such as other would approve of or use cessation treatment)</a:t>
            </a:r>
          </a:p>
          <a:p>
            <a:r>
              <a:rPr lang="en-US" sz="1400" dirty="0">
                <a:latin typeface="Century Gothic" charset="0"/>
              </a:rPr>
              <a:t>Full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AA5B1-3C61-3C45-B4D1-C84E2DEB3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21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85DD76-A0EE-A741-A470-130144FB5D6C}" type="slidenum">
              <a:rPr lang="en-US" sz="1200">
                <a:latin typeface="Times" charset="0"/>
              </a:rPr>
              <a:pPr/>
              <a:t>35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182783-3BC0-2247-84A0-536600E8EFA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dirty="0" smtClean="0">
                <a:ea typeface="ＭＳ Ｐゴシック" charset="0"/>
                <a:cs typeface="ＭＳ Ｐゴシック" charset="0"/>
              </a:rPr>
              <a:t>This chart shows rates of lifetime smoking and smoking cessation from the national </a:t>
            </a:r>
            <a:r>
              <a:rPr lang="en-US" sz="1600" dirty="0" err="1" smtClean="0">
                <a:ea typeface="ＭＳ Ｐゴシック" charset="0"/>
                <a:cs typeface="ＭＳ Ｐゴシック" charset="0"/>
              </a:rPr>
              <a:t>Comorbidity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Study.  4411 respondents interviewed in 1991-1992.  The data show higher rates of smoking among people with schizophrenia and lower rates of quitting compared to people in the general pop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>
              <a:latin typeface="Palatino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1600" dirty="0" smtClean="0">
                <a:latin typeface="Palatino" charset="0"/>
              </a:rPr>
              <a:t>People with mental illness are nicotine dependent at a rate 2-3 times higher than other smokers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Smoke more cigarettes (de Leon 02)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Have higher dependence (</a:t>
            </a:r>
            <a:r>
              <a:rPr lang="en-US" sz="1600" kern="1200" dirty="0" err="1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Etter</a:t>
            </a: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 04)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Inhale more nicotine per puff (</a:t>
            </a:r>
            <a:r>
              <a:rPr lang="en-US" sz="1600" kern="1200" dirty="0" err="1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Tidey</a:t>
            </a: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 05, Williams 05)</a:t>
            </a:r>
          </a:p>
          <a:p>
            <a:pPr eaLnBrk="1" hangingPunct="1"/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600" dirty="0" smtClean="0">
                <a:ea typeface="ＭＳ Ｐゴシック" charset="0"/>
                <a:cs typeface="ＭＳ Ｐゴシック" charset="0"/>
              </a:rPr>
              <a:t>Smoking is associated with a variety of health risks and the </a:t>
            </a:r>
            <a:r>
              <a:rPr lang="en-US" sz="1600" dirty="0" err="1" smtClean="0">
                <a:ea typeface="ＭＳ Ｐゴシック" charset="0"/>
                <a:cs typeface="ＭＳ Ｐゴシック" charset="0"/>
              </a:rPr>
              <a:t>maintainance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of high rates of smoking in people with </a:t>
            </a:r>
            <a:r>
              <a:rPr lang="en-US" sz="1600" dirty="0" err="1" smtClean="0">
                <a:ea typeface="ＭＳ Ｐゴシック" charset="0"/>
                <a:cs typeface="ＭＳ Ｐゴシック" charset="0"/>
              </a:rPr>
              <a:t>schiz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if probably one reason for the early mortality.</a:t>
            </a: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0241FE-6281-F348-B496-E6438522C99F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39ADF0-2C74-9E47-B3EB-83AF80DBFA0F}" type="slidenum">
              <a:rPr lang="en-US" sz="1200">
                <a:latin typeface="Times" charset="0"/>
                <a:ea typeface="MS PGothic" charset="0"/>
                <a:cs typeface="MS PGothic" charset="0"/>
              </a:rPr>
              <a:pPr/>
              <a:t>39</a:t>
            </a:fld>
            <a:endParaRPr lang="en-US" sz="1200">
              <a:latin typeface="Times" charset="0"/>
              <a:ea typeface="MS PGothic" charset="0"/>
              <a:cs typeface="MS PGothic" charset="0"/>
            </a:endParaRPr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F9BD310-16A4-024B-B039-16274AF19B23}" type="slidenum">
              <a:rPr lang="en-US" sz="1200">
                <a:ea typeface="MS PGothic" charset="0"/>
                <a:cs typeface="MS PGothic" charset="0"/>
              </a:rPr>
              <a:pPr algn="r"/>
              <a:t>39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00C88-44A5-DF46-8B22-245414C45D2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lnSpc>
                <a:spcPct val="80000"/>
              </a:lnSpc>
              <a:defRPr/>
            </a:pPr>
            <a:endParaRPr lang="en-US" sz="1600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ECA685-D01F-E549-ADD5-EC23C8E51A6B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Around 40% or more try each year, average 1-2 ineffective quit attempts past year (</a:t>
            </a:r>
            <a:r>
              <a:rPr lang="en-US" sz="1600" kern="1200" dirty="0" err="1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Ferron</a:t>
            </a: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, et al., 2011; </a:t>
            </a:r>
            <a:r>
              <a:rPr lang="en-US" sz="1600" kern="1200" dirty="0" err="1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Lucksted</a:t>
            </a:r>
            <a:r>
              <a:rPr lang="en-US" sz="1600" kern="120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, 2004)</a:t>
            </a:r>
            <a:r>
              <a:rPr lang="en-US" sz="1600" kern="1200" baseline="0" dirty="0" smtClean="0">
                <a:solidFill>
                  <a:srgbClr val="FFFFFF"/>
                </a:solidFill>
                <a:latin typeface="Arial" charset="0"/>
                <a:ea typeface="ＭＳ Ｐゴシック" pitchFamily="16" charset="-128"/>
                <a:cs typeface="ＭＳ Ｐゴシック" charset="-128"/>
              </a:rPr>
              <a:t> -</a:t>
            </a:r>
            <a:r>
              <a:rPr lang="en-US" sz="1600" dirty="0" smtClean="0">
                <a:latin typeface="Times" charset="0"/>
                <a:cs typeface="ＭＳ Ｐゴシック" charset="0"/>
              </a:rPr>
              <a:t> when you ask people how they want to quit – they say cold turkey.  They don</a:t>
            </a:r>
            <a:r>
              <a:rPr lang="ja-JP" altLang="en-US" sz="1600" dirty="0" smtClean="0">
                <a:latin typeface="Times" charset="0"/>
                <a:cs typeface="ＭＳ Ｐゴシック" charset="0"/>
              </a:rPr>
              <a:t>’</a:t>
            </a:r>
            <a:r>
              <a:rPr lang="en-US" altLang="ja-JP" sz="1600" dirty="0" err="1" smtClean="0">
                <a:latin typeface="Times" charset="0"/>
                <a:cs typeface="ＭＳ Ｐゴシック" charset="0"/>
              </a:rPr>
              <a:t>t</a:t>
            </a:r>
            <a:r>
              <a:rPr lang="en-US" altLang="ja-JP" sz="1600" dirty="0" smtClean="0">
                <a:latin typeface="Times" charset="0"/>
                <a:cs typeface="ＭＳ Ｐゴシック" charset="0"/>
              </a:rPr>
              <a:t> want </a:t>
            </a:r>
            <a:r>
              <a:rPr lang="en-US" altLang="ja-JP" sz="1600" dirty="0" err="1" smtClean="0">
                <a:latin typeface="Times" charset="0"/>
                <a:cs typeface="ＭＳ Ｐゴシック" charset="0"/>
              </a:rPr>
              <a:t>tx</a:t>
            </a:r>
            <a:r>
              <a:rPr lang="en-US" altLang="ja-JP" sz="1600" dirty="0" smtClean="0">
                <a:latin typeface="Times" charset="0"/>
                <a:cs typeface="ＭＳ Ｐゴシック" charset="0"/>
              </a:rPr>
              <a:t>.  Long study </a:t>
            </a:r>
            <a:r>
              <a:rPr lang="en-US" altLang="ja-JP" sz="1600" dirty="0" err="1" smtClean="0">
                <a:latin typeface="Times" charset="0"/>
                <a:cs typeface="ＭＳ Ｐゴシック" charset="0"/>
              </a:rPr>
              <a:t>nh</a:t>
            </a:r>
            <a:r>
              <a:rPr lang="en-US" altLang="ja-JP" sz="1600" dirty="0" smtClean="0">
                <a:latin typeface="Times" charset="0"/>
                <a:cs typeface="ＭＳ Ｐゴシック" charset="0"/>
              </a:rPr>
              <a:t> – 11 yrs – 40% tried to quit each year.  80% had tried to quit once.  When they did – their length of </a:t>
            </a:r>
            <a:r>
              <a:rPr lang="en-US" altLang="ja-JP" sz="1600" dirty="0" err="1" smtClean="0">
                <a:latin typeface="Times" charset="0"/>
                <a:cs typeface="ＭＳ Ｐゴシック" charset="0"/>
              </a:rPr>
              <a:t>abst</a:t>
            </a:r>
            <a:r>
              <a:rPr lang="en-US" altLang="ja-JP" sz="1600" dirty="0" smtClean="0">
                <a:latin typeface="Times" charset="0"/>
                <a:cs typeface="ＭＳ Ｐゴシック" charset="0"/>
              </a:rPr>
              <a:t> was less than 6 wks.  Most of these</a:t>
            </a:r>
            <a:r>
              <a:rPr lang="en-US" altLang="ja-JP" sz="1600" baseline="0" dirty="0" smtClean="0">
                <a:latin typeface="Times" charset="0"/>
                <a:cs typeface="ＭＳ Ｐゴシック" charset="0"/>
              </a:rPr>
              <a:t> people are not using quit smoking treatment.  They are going Cold Turkey – stop abruptly.  </a:t>
            </a:r>
            <a:endParaRPr lang="en-US" altLang="ja-JP" sz="1600" dirty="0" smtClean="0">
              <a:latin typeface="Times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Times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034A64-2C70-E44F-861B-78B8A417026C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dirty="0">
                <a:ea typeface="ＭＳ Ｐゴシック" charset="0"/>
                <a:cs typeface="ＭＳ Ｐゴシック" charset="0"/>
              </a:rPr>
              <a:t>One week abstinence after naturalistic treatment in VA program (</a:t>
            </a:r>
            <a:r>
              <a:rPr lang="en-US" sz="1600" dirty="0" err="1">
                <a:ea typeface="ＭＳ Ｐゴシック" charset="0"/>
                <a:cs typeface="ＭＳ Ｐゴシック" charset="0"/>
              </a:rPr>
              <a:t>Gershon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-Grand 2007)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515383-33EC-5547-A1BD-FA3664808DDF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F91BB3-2A89-394F-8F0C-C29D89D0AA40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BB9551-D034-AB4E-A9EE-5C03CBE6C49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0343A8-44BD-A948-9AF8-38FEFEEFA57A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2C9FDCD2-239F-1046-B79D-6310DD9FE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9E92-B886-544E-91DC-D4DE1C447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6E23-B668-3C41-B096-9104E15A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5B2B-BD6C-7E47-B50F-BD8DC0D1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E329-14A6-7048-99CC-B4346BF7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155F-13A4-644A-8BE8-93AE5943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7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634B-87B8-684F-977D-27805EA1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C116-A35C-8749-8160-06ACFF208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0063-A523-544F-A6EC-A30667C9D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F33C-F200-C840-B52D-5E1973BE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20AF-97D2-D242-8F78-6EB0AB55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C368-FDB6-524F-887E-5E436AD83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24FB-3236-0F43-AC0F-B19479926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481024-23AA-6E4E-A9BC-CF3102C7A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4" r:id="rId2"/>
    <p:sldLayoutId id="2147484271" r:id="rId3"/>
    <p:sldLayoutId id="2147484265" r:id="rId4"/>
    <p:sldLayoutId id="2147484266" r:id="rId5"/>
    <p:sldLayoutId id="2147484267" r:id="rId6"/>
    <p:sldLayoutId id="2147484272" r:id="rId7"/>
    <p:sldLayoutId id="2147484273" r:id="rId8"/>
    <p:sldLayoutId id="2147484274" r:id="rId9"/>
    <p:sldLayoutId id="2147484268" r:id="rId10"/>
    <p:sldLayoutId id="2147484275" r:id="rId11"/>
    <p:sldLayoutId id="2147484276" r:id="rId12"/>
    <p:sldLayoutId id="21474842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3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534400" cy="2057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1300" cap="none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1300" cap="none" dirty="0">
                <a:solidFill>
                  <a:srgbClr val="FFFF00"/>
                </a:solidFill>
                <a:latin typeface="Arial" charset="0"/>
              </a:rPr>
            </a:br>
            <a:r>
              <a:rPr lang="en-US" sz="1300" cap="none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1300" cap="none" dirty="0">
                <a:solidFill>
                  <a:srgbClr val="FFFF00"/>
                </a:solidFill>
                <a:latin typeface="Arial" charset="0"/>
              </a:rPr>
            </a:br>
            <a:r>
              <a:rPr lang="en-US" sz="1300" cap="none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en-US" sz="1300" cap="none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en-US" sz="1300" cap="none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en-US" sz="1300" cap="none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Pilot study of an electronic decision support system for SMI smokers</a:t>
            </a:r>
            <a:br>
              <a:rPr lang="en-US" sz="31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en-US" sz="3100" dirty="0">
                <a:latin typeface="Arial" charset="0"/>
              </a:rPr>
              <a:t>Is feedback from a </a:t>
            </a:r>
            <a:r>
              <a:rPr lang="en-US" sz="3100" b="1" dirty="0">
                <a:latin typeface="Arial" charset="0"/>
              </a:rPr>
              <a:t>carbon monoxide monitor </a:t>
            </a:r>
            <a:r>
              <a:rPr lang="en-US" sz="3100" dirty="0" smtClean="0">
                <a:latin typeface="Arial" charset="0"/>
              </a:rPr>
              <a:t>necessary</a:t>
            </a:r>
            <a:r>
              <a:rPr lang="en-US" sz="4000" cap="none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?</a:t>
            </a:r>
            <a:br>
              <a:rPr lang="en-US" sz="4000" cap="none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en-US" sz="2000" cap="none" dirty="0">
                <a:latin typeface="Arial" charset="0"/>
              </a:rPr>
              <a:t/>
            </a:r>
            <a:br>
              <a:rPr lang="en-US" sz="2000" cap="none" dirty="0">
                <a:latin typeface="Arial" charset="0"/>
              </a:rPr>
            </a:br>
            <a:r>
              <a:rPr lang="en-US" sz="2000" cap="none" dirty="0" smtClean="0">
                <a:latin typeface="Arial" charset="0"/>
              </a:rPr>
              <a:t>Mary Brunette, Geisel </a:t>
            </a:r>
            <a:r>
              <a:rPr lang="en-US" sz="2000" cap="none" dirty="0">
                <a:latin typeface="Arial" charset="0"/>
              </a:rPr>
              <a:t>School of Medicine at </a:t>
            </a:r>
            <a:r>
              <a:rPr lang="en-US" sz="2000" cap="none" dirty="0" smtClean="0">
                <a:latin typeface="Arial" charset="0"/>
              </a:rPr>
              <a:t>Dartmouth</a:t>
            </a:r>
            <a:br>
              <a:rPr lang="en-US" sz="2000" cap="none" dirty="0" smtClean="0">
                <a:latin typeface="Arial" charset="0"/>
              </a:rPr>
            </a:br>
            <a:r>
              <a:rPr lang="en-US" sz="2000" cap="none" dirty="0" smtClean="0">
                <a:latin typeface="Arial" charset="0"/>
              </a:rPr>
              <a:t/>
            </a:r>
            <a:br>
              <a:rPr lang="en-US" sz="2000" cap="none" dirty="0" smtClean="0">
                <a:latin typeface="Arial" charset="0"/>
              </a:rPr>
            </a:br>
            <a:r>
              <a:rPr lang="en-US" sz="2000" cap="none" dirty="0" smtClean="0">
                <a:latin typeface="Arial" charset="0"/>
              </a:rPr>
              <a:t>Timothy </a:t>
            </a:r>
            <a:r>
              <a:rPr lang="en-US" sz="2000" cap="none" dirty="0" err="1" smtClean="0">
                <a:latin typeface="Arial" charset="0"/>
              </a:rPr>
              <a:t>Devitt</a:t>
            </a:r>
            <a:r>
              <a:rPr lang="en-US" sz="2000" cap="none" dirty="0" smtClean="0">
                <a:latin typeface="Arial" charset="0"/>
              </a:rPr>
              <a:t>,  Thresholds </a:t>
            </a:r>
            <a:r>
              <a:rPr lang="en-US" sz="2000" cap="none" dirty="0" err="1" smtClean="0">
                <a:latin typeface="Arial" charset="0"/>
              </a:rPr>
              <a:t>Inc</a:t>
            </a:r>
            <a:r>
              <a:rPr lang="en-US" sz="2000" cap="none" dirty="0" smtClean="0">
                <a:latin typeface="Arial" charset="0"/>
              </a:rPr>
              <a:t/>
            </a:r>
            <a:br>
              <a:rPr lang="en-US" sz="2000" cap="none" dirty="0" smtClean="0">
                <a:latin typeface="Arial" charset="0"/>
              </a:rPr>
            </a:br>
            <a:r>
              <a:rPr lang="en-US" sz="2000" cap="none" dirty="0" smtClean="0">
                <a:latin typeface="Arial" charset="0"/>
              </a:rPr>
              <a:t/>
            </a:r>
            <a:br>
              <a:rPr lang="en-US" sz="2000" cap="none" dirty="0" smtClean="0">
                <a:latin typeface="Arial" charset="0"/>
              </a:rPr>
            </a:br>
            <a:r>
              <a:rPr lang="en-US" sz="2000" cap="none" dirty="0" smtClean="0">
                <a:latin typeface="Arial" charset="0"/>
              </a:rPr>
              <a:t>October 2014</a:t>
            </a:r>
            <a:endParaRPr lang="en-US" sz="2000" cap="none" dirty="0">
              <a:latin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4876800" cy="2286000"/>
          </a:xfrm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638800" y="4419600"/>
            <a:ext cx="3276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Century Gothic" charset="0"/>
            </a:endParaRPr>
          </a:p>
          <a:p>
            <a:r>
              <a:rPr lang="en-US" sz="1800" b="1">
                <a:latin typeface="Century Gothic" charset="0"/>
              </a:rPr>
              <a:t>National Institute on Disability and Rehabilitation Research</a:t>
            </a:r>
          </a:p>
          <a:p>
            <a:endParaRPr lang="en-US" sz="1800" b="1">
              <a:latin typeface="Century Gothic" charset="0"/>
            </a:endParaRPr>
          </a:p>
          <a:p>
            <a:r>
              <a:rPr lang="en-US" sz="1800" b="1">
                <a:latin typeface="Century Gothic" charset="0"/>
              </a:rPr>
              <a:t>Bristol Meyer Squibb Foundation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3622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Content Placeholder 4" descr="TIM_ALETH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6324600" y="2819400"/>
            <a:ext cx="2819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Dartmouth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web-based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motivational decision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support system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0"/>
            <a:ext cx="8382000" cy="5029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Based </a:t>
            </a:r>
            <a:r>
              <a:rPr lang="en-US" dirty="0">
                <a:latin typeface="Arial" charset="0"/>
              </a:rPr>
              <a:t>on usability testing with 85 SMI smokers (Ferron et al., 2011) and research of others (</a:t>
            </a:r>
            <a:r>
              <a:rPr lang="en-US" dirty="0" err="1">
                <a:latin typeface="Arial" charset="0"/>
              </a:rPr>
              <a:t>Rotondi</a:t>
            </a:r>
            <a:r>
              <a:rPr lang="en-US" dirty="0">
                <a:latin typeface="Arial" charset="0"/>
              </a:rPr>
              <a:t>, 2007)</a:t>
            </a:r>
            <a:endParaRPr lang="en-US" dirty="0" smtClean="0">
              <a:latin typeface="Arial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latin typeface="Arial" charset="0"/>
              </a:rPr>
              <a:t>Computer mouse </a:t>
            </a:r>
            <a:r>
              <a:rPr lang="en-US" sz="2100" dirty="0">
                <a:latin typeface="Arial" charset="0"/>
              </a:rPr>
              <a:t>tutorial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latin typeface="Arial" charset="0"/>
              </a:rPr>
              <a:t>Simple, linear design – only 2 layers deep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Arial" charset="0"/>
              </a:rPr>
              <a:t>Large buttons, font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Arial" charset="0"/>
              </a:rPr>
              <a:t>Simplified language - 5</a:t>
            </a:r>
            <a:r>
              <a:rPr lang="en-US" sz="2100" baseline="300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US" sz="2100" dirty="0">
                <a:solidFill>
                  <a:schemeClr val="tx1"/>
                </a:solidFill>
                <a:latin typeface="Arial" charset="0"/>
              </a:rPr>
              <a:t> grade level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latin typeface="Arial" charset="0"/>
              </a:rPr>
              <a:t>Text to Audio  (for slow or poor readers</a:t>
            </a:r>
            <a:r>
              <a:rPr lang="en-US" sz="2100" dirty="0" smtClean="0">
                <a:latin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</a:rPr>
              <a:t>Content is based on theory of planned behavior: address attitudes, social norms and perceived</a:t>
            </a:r>
          </a:p>
          <a:p>
            <a:pPr marL="411163" lvl="1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 behavioral control</a:t>
            </a:r>
            <a:endParaRPr lang="en-US" sz="2400" dirty="0">
              <a:latin typeface="Arial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latin typeface="Arial" charset="0"/>
              </a:rPr>
              <a:t>Video hosts  with SMI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>
                <a:latin typeface="Arial" charset="0"/>
              </a:rPr>
              <a:t>Quit</a:t>
            </a:r>
            <a:r>
              <a:rPr lang="en-US" sz="2100" dirty="0" smtClean="0">
                <a:latin typeface="Arial" charset="0"/>
              </a:rPr>
              <a:t> using treatment  testimonials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latin typeface="Arial" charset="0"/>
              </a:rPr>
              <a:t>Use of perceived loss and perceived gain framing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latin typeface="Arial" charset="0"/>
              </a:rPr>
              <a:t>Guided by focus groups and feedback from</a:t>
            </a:r>
          </a:p>
          <a:p>
            <a:pPr marL="685800" lvl="2" indent="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     user population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35843" name="Content Placeholder 4" descr="TIM_ALETH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5715000" y="43434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charset="0"/>
              </a:rPr>
              <a:t>Figure 1. Screenshot of the Motivational Decision Support System 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3657600" cy="461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Smoking2.dartmouth.edu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 bwMode="auto">
          <a:xfrm>
            <a:off x="304800" y="407988"/>
            <a:ext cx="8382000" cy="10398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cap="none">
                <a:latin typeface="Arial" charset="0"/>
              </a:rPr>
              <a:t>QUASI-EXPERIMENTAL PILOT:</a:t>
            </a:r>
          </a:p>
        </p:txBody>
      </p:sp>
      <p:graphicFrame>
        <p:nvGraphicFramePr>
          <p:cNvPr id="38914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4600" y="2133600"/>
          <a:ext cx="4733925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Chart" r:id="rId4" imgW="32457143" imgH="24787302" progId="Excel.Chart.8">
                  <p:embed/>
                </p:oleObj>
              </mc:Choice>
              <mc:Fallback>
                <p:oleObj name="Chart" r:id="rId4" imgW="32457143" imgH="24787302" progId="Excel.Chart.8">
                  <p:embed/>
                  <p:pic>
                    <p:nvPicPr>
                      <p:cNvPr id="0" name="Picture 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733925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1135063" y="5840413"/>
            <a:ext cx="800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Proportion of 60 participants who started treatment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343400" y="62484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(Brunette et al 2011, Psych Serv)</a:t>
            </a:r>
          </a:p>
        </p:txBody>
      </p:sp>
      <p:sp>
        <p:nvSpPr>
          <p:cNvPr id="2" name="Oval 1"/>
          <p:cNvSpPr/>
          <p:nvPr/>
        </p:nvSpPr>
        <p:spPr>
          <a:xfrm>
            <a:off x="5410200" y="2209800"/>
            <a:ext cx="1676400" cy="42672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What is motivational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about the EDSS?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>
                <a:latin typeface="Arial" charset="0"/>
              </a:rPr>
              <a:t>Components of motivational interventions for smoking cessation in SMI</a:t>
            </a:r>
          </a:p>
          <a:p>
            <a:pPr lvl="1"/>
            <a:r>
              <a:rPr lang="en-US">
                <a:latin typeface="Arial" charset="0"/>
              </a:rPr>
              <a:t>Information about consequences of smoking</a:t>
            </a:r>
          </a:p>
          <a:p>
            <a:pPr lvl="1"/>
            <a:r>
              <a:rPr lang="en-US">
                <a:latin typeface="Arial" charset="0"/>
              </a:rPr>
              <a:t>Assessment and personalized feedback</a:t>
            </a:r>
          </a:p>
          <a:p>
            <a:pPr lvl="2"/>
            <a:r>
              <a:rPr lang="en-US">
                <a:latin typeface="Arial" charset="0"/>
              </a:rPr>
              <a:t>Money spent on cigarettes</a:t>
            </a:r>
          </a:p>
          <a:p>
            <a:pPr lvl="2"/>
            <a:r>
              <a:rPr lang="en-US">
                <a:latin typeface="Arial" charset="0"/>
              </a:rPr>
              <a:t>Personal pros and cons of smoking</a:t>
            </a:r>
          </a:p>
          <a:p>
            <a:pPr lvl="2"/>
            <a:r>
              <a:rPr lang="en-US">
                <a:latin typeface="Arial" charset="0"/>
              </a:rPr>
              <a:t>CO monitor reading &amp;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17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CO monitor</a:t>
            </a:r>
          </a:p>
        </p:txBody>
      </p:sp>
      <p:sp>
        <p:nvSpPr>
          <p:cNvPr id="41987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6705600" cy="4114800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CO is one of the toxins in cigarette smoke</a:t>
            </a:r>
          </a:p>
          <a:p>
            <a:r>
              <a:rPr lang="en-US" sz="1800" dirty="0">
                <a:latin typeface="Arial" charset="0"/>
              </a:rPr>
              <a:t>Monitor provides reading that correlates </a:t>
            </a:r>
          </a:p>
          <a:p>
            <a:pPr marL="114300" indent="0">
              <a:buNone/>
            </a:pPr>
            <a:r>
              <a:rPr lang="en-US" sz="1800" dirty="0" smtClean="0">
                <a:latin typeface="Arial" charset="0"/>
              </a:rPr>
              <a:t>with </a:t>
            </a:r>
            <a:r>
              <a:rPr lang="en-US" sz="1800" dirty="0">
                <a:latin typeface="Arial" charset="0"/>
              </a:rPr>
              <a:t>amount user smoked recently</a:t>
            </a:r>
          </a:p>
          <a:p>
            <a:r>
              <a:rPr lang="en-US" sz="1800" dirty="0">
                <a:latin typeface="Arial" charset="0"/>
              </a:rPr>
              <a:t>Provides personalized feedback </a:t>
            </a:r>
            <a:r>
              <a:rPr lang="en-US" sz="1800" dirty="0">
                <a:latin typeface="Arial" charset="0"/>
                <a:sym typeface="Wingdings" charset="0"/>
              </a:rPr>
              <a:t> </a:t>
            </a:r>
            <a:endParaRPr lang="en-US" sz="1800" dirty="0" smtClean="0">
              <a:latin typeface="Arial" charset="0"/>
              <a:sym typeface="Wingdings" charset="0"/>
            </a:endParaRPr>
          </a:p>
          <a:p>
            <a:pPr marL="114300" indent="0">
              <a:buNone/>
            </a:pPr>
            <a:r>
              <a:rPr lang="en-US" sz="1800" dirty="0" smtClean="0">
                <a:latin typeface="Arial" charset="0"/>
                <a:sym typeface="Wingdings" charset="0"/>
              </a:rPr>
              <a:t>hypothesized </a:t>
            </a:r>
            <a:r>
              <a:rPr lang="en-US" sz="1800" dirty="0">
                <a:latin typeface="Arial" charset="0"/>
                <a:sym typeface="Wingdings" charset="0"/>
              </a:rPr>
              <a:t>to increase perception of </a:t>
            </a:r>
            <a:endParaRPr lang="en-US" sz="1800" dirty="0" smtClean="0">
              <a:latin typeface="Arial" charset="0"/>
              <a:sym typeface="Wingdings" charset="0"/>
            </a:endParaRPr>
          </a:p>
          <a:p>
            <a:pPr marL="114300" indent="0">
              <a:buNone/>
            </a:pPr>
            <a:r>
              <a:rPr lang="en-US" sz="1800" dirty="0" smtClean="0">
                <a:latin typeface="Arial" charset="0"/>
                <a:sym typeface="Wingdings" charset="0"/>
              </a:rPr>
              <a:t>personal </a:t>
            </a:r>
            <a:r>
              <a:rPr lang="en-US" sz="1800" dirty="0">
                <a:latin typeface="Arial" charset="0"/>
                <a:sym typeface="Wingdings" charset="0"/>
              </a:rPr>
              <a:t>health </a:t>
            </a:r>
            <a:r>
              <a:rPr lang="en-US" sz="1800" dirty="0" smtClean="0">
                <a:latin typeface="Arial" charset="0"/>
                <a:sym typeface="Wingdings" charset="0"/>
              </a:rPr>
              <a:t>risk</a:t>
            </a:r>
          </a:p>
          <a:p>
            <a:r>
              <a:rPr lang="en-US" sz="1800" dirty="0">
                <a:latin typeface="Arial" charset="0"/>
              </a:rPr>
              <a:t>All of the motivational interventions tested in SMI used CO monitor</a:t>
            </a:r>
          </a:p>
          <a:p>
            <a:r>
              <a:rPr lang="en-US" sz="1800" dirty="0">
                <a:latin typeface="Arial" charset="0"/>
              </a:rPr>
              <a:t>Results from studies of CO monitor </a:t>
            </a:r>
            <a:r>
              <a:rPr lang="en-US" sz="1800" dirty="0" err="1" smtClean="0">
                <a:latin typeface="Arial" charset="0"/>
              </a:rPr>
              <a:t>ingeneral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population are mixed, but they used distal outcome of abstinence</a:t>
            </a:r>
          </a:p>
          <a:p>
            <a:r>
              <a:rPr lang="en-US" sz="1800" dirty="0">
                <a:latin typeface="Arial" charset="0"/>
              </a:rPr>
              <a:t>Monitor not available to people who would use EDSS from home or library</a:t>
            </a:r>
          </a:p>
          <a:p>
            <a:r>
              <a:rPr lang="en-US" sz="1800" dirty="0">
                <a:latin typeface="Arial" charset="0"/>
              </a:rPr>
              <a:t>CMHCs and other treatment settings may not be willing or able to provide CO monitor</a:t>
            </a:r>
          </a:p>
          <a:p>
            <a:r>
              <a:rPr lang="en-US" sz="1800" dirty="0">
                <a:latin typeface="Arial" charset="0"/>
              </a:rPr>
              <a:t>Monitors are expensive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Other ways to personalize health risks?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/>
          <a:lstStyle/>
          <a:p>
            <a:r>
              <a:rPr lang="en-US">
                <a:latin typeface="Arial" charset="0"/>
              </a:rPr>
              <a:t>Health checklist with feedback</a:t>
            </a:r>
          </a:p>
          <a:p>
            <a:pPr lvl="1"/>
            <a:r>
              <a:rPr lang="en-US">
                <a:latin typeface="Arial" charset="0"/>
              </a:rPr>
              <a:t>Shown to reduce problem drinking (Riper 2009)</a:t>
            </a:r>
          </a:p>
          <a:p>
            <a:pPr lvl="1"/>
            <a:r>
              <a:rPr lang="en-US">
                <a:latin typeface="Arial" charset="0"/>
              </a:rPr>
              <a:t>Component of MI for SMI (Steinberg et al 2004)</a:t>
            </a:r>
          </a:p>
          <a:p>
            <a:pPr lvl="1"/>
            <a:r>
              <a:rPr lang="en-US">
                <a:latin typeface="Arial" charset="0"/>
              </a:rPr>
              <a:t>Easy to incorporate and use</a:t>
            </a:r>
          </a:p>
          <a:p>
            <a:pPr lvl="1"/>
            <a:r>
              <a:rPr lang="en-US">
                <a:latin typeface="Arial" charset="0"/>
              </a:rPr>
              <a:t>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Study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design: Randomized, controlled test with 6 month follow-up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914400" y="17526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Aims:  RCT to assess whether EDSS with CO monitor and health checklist feedback leads to higher rates of smoking cessation tx initiation that EDSS with health checklist alone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assessments</a:t>
            </a:r>
            <a:endParaRPr lang="en-US" dirty="0">
              <a:latin typeface="Arial" charset="0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7F7F7F"/>
                </a:solidFill>
                <a:latin typeface="Arial" charset="0"/>
              </a:rPr>
              <a:t>Treatment use &amp; </a:t>
            </a:r>
            <a:r>
              <a:rPr lang="en-US" sz="1800" dirty="0">
                <a:solidFill>
                  <a:srgbClr val="7F7F7F"/>
                </a:solidFill>
                <a:latin typeface="Arial" charset="0"/>
              </a:rPr>
              <a:t>q</a:t>
            </a:r>
            <a:r>
              <a:rPr lang="en-US" sz="1800" dirty="0" smtClean="0">
                <a:solidFill>
                  <a:srgbClr val="7F7F7F"/>
                </a:solidFill>
                <a:latin typeface="Arial" charset="0"/>
              </a:rPr>
              <a:t>uit behaviors; </a:t>
            </a:r>
            <a:r>
              <a:rPr lang="en-US" sz="1800" dirty="0">
                <a:solidFill>
                  <a:srgbClr val="7F7F7F"/>
                </a:solidFill>
                <a:latin typeface="Arial" charset="0"/>
              </a:rPr>
              <a:t>self report verified by chart/</a:t>
            </a:r>
            <a:r>
              <a:rPr lang="en-US" sz="1800" dirty="0" smtClean="0">
                <a:solidFill>
                  <a:srgbClr val="7F7F7F"/>
                </a:solidFill>
                <a:latin typeface="Arial" charset="0"/>
              </a:rPr>
              <a:t>clinician</a:t>
            </a:r>
          </a:p>
          <a:p>
            <a:pPr lvl="1">
              <a:lnSpc>
                <a:spcPct val="80000"/>
              </a:lnSpc>
              <a:defRPr/>
            </a:pPr>
            <a:endParaRPr lang="en-US" sz="1800" dirty="0" smtClean="0">
              <a:solidFill>
                <a:srgbClr val="7F7F7F"/>
              </a:solidFill>
              <a:latin typeface="Arial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Smoking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amount and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abstinence: Timeline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Follow-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back at 2 &amp; 6 </a:t>
            </a:r>
            <a:r>
              <a:rPr lang="en-US" sz="1600" dirty="0" err="1" smtClean="0">
                <a:solidFill>
                  <a:srgbClr val="7F7F7F"/>
                </a:solidFill>
                <a:latin typeface="Arial" charset="0"/>
              </a:rPr>
              <a:t>mo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)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Beliefs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about treatment, Intention to use treatment, intention to quit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: Theory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of Planned Behavior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Questionnaire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Knowledge &amp; Attitudes: Attitudes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towards smoking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scale; Disengagement </a:t>
            </a:r>
            <a:r>
              <a:rPr lang="en-US" sz="1600" dirty="0">
                <a:solidFill>
                  <a:srgbClr val="7F7F7F"/>
                </a:solidFill>
                <a:latin typeface="Arial" charset="0"/>
              </a:rPr>
              <a:t>beliefs </a:t>
            </a: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scale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Symptoms (baseline)</a:t>
            </a:r>
          </a:p>
          <a:p>
            <a:pPr lvl="2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Modified Colorado Symptom Index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Cognition (baseline)</a:t>
            </a:r>
          </a:p>
          <a:p>
            <a:pPr lvl="2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BACS (Brief Assessment of Cognition)</a:t>
            </a:r>
          </a:p>
          <a:p>
            <a:pPr lvl="2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WRAT (Wide Range Achievement Test)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7F7F7F"/>
                </a:solidFill>
                <a:latin typeface="Arial" charset="0"/>
              </a:rPr>
              <a:t>Perceived social support (Multidimensional Scale of Perceived Social Support) with screener</a:t>
            </a: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rgbClr val="7F7F7F"/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latin typeface="Arial" charset="0"/>
            </a:endParaRPr>
          </a:p>
          <a:p>
            <a:pPr marL="114300" indent="0">
              <a:lnSpc>
                <a:spcPct val="80000"/>
              </a:lnSpc>
              <a:buFont typeface="Arial" charset="0"/>
              <a:buNone/>
              <a:defRPr/>
            </a:pPr>
            <a:endParaRPr lang="en-US" sz="2600" dirty="0">
              <a:latin typeface="Arial" charset="0"/>
            </a:endParaRPr>
          </a:p>
          <a:p>
            <a:pPr lvl="2">
              <a:lnSpc>
                <a:spcPct val="80000"/>
              </a:lnSpc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lvl="2">
              <a:lnSpc>
                <a:spcPct val="80000"/>
              </a:lnSpc>
              <a:defRPr/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 smtClean="0"/>
              <a:t> outcomes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cap="none">
                <a:latin typeface="Arial" charset="0"/>
              </a:rPr>
              <a:t>STUDY SAMPLE (N=135)</a:t>
            </a:r>
            <a:br>
              <a:rPr lang="en-US" sz="3200" cap="none">
                <a:latin typeface="Arial" charset="0"/>
              </a:rPr>
            </a:br>
            <a:r>
              <a:rPr lang="en-US" sz="2800" cap="none">
                <a:latin typeface="Arial" charset="0"/>
              </a:rPr>
              <a:t>(NO DIFFERENCES BETWEEN GROUPS) 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>
                <a:latin typeface="Tahoma" charset="0"/>
              </a:rPr>
              <a:t> Smoking </a:t>
            </a:r>
            <a:r>
              <a:rPr lang="en-US" sz="3400" dirty="0" smtClean="0">
                <a:latin typeface="Tahoma" charset="0"/>
              </a:rPr>
              <a:t/>
            </a:r>
            <a:br>
              <a:rPr lang="en-US" sz="3400" dirty="0" smtClean="0">
                <a:latin typeface="Tahoma" charset="0"/>
              </a:rPr>
            </a:br>
            <a:r>
              <a:rPr lang="en-US" sz="3400" dirty="0" smtClean="0">
                <a:latin typeface="Tahoma" charset="0"/>
              </a:rPr>
              <a:t>and </a:t>
            </a:r>
            <a:r>
              <a:rPr lang="en-US" sz="3400" dirty="0">
                <a:latin typeface="Tahoma" charset="0"/>
              </a:rPr>
              <a:t>mental illness </a:t>
            </a:r>
            <a:r>
              <a:rPr lang="en-US" dirty="0">
                <a:latin typeface="Tahoma" charset="0"/>
              </a:rPr>
              <a:t/>
            </a:r>
            <a:br>
              <a:rPr lang="en-US" dirty="0">
                <a:latin typeface="Tahoma" charset="0"/>
              </a:rPr>
            </a:br>
            <a:r>
              <a:rPr lang="en-US" sz="2100" dirty="0">
                <a:latin typeface="Tahoma" charset="0"/>
              </a:rPr>
              <a:t>(</a:t>
            </a:r>
            <a:r>
              <a:rPr lang="en-US" sz="2100" dirty="0" err="1">
                <a:latin typeface="Tahoma" charset="0"/>
              </a:rPr>
              <a:t>Lasser</a:t>
            </a:r>
            <a:r>
              <a:rPr lang="en-US" sz="2100" dirty="0">
                <a:latin typeface="Tahoma" charset="0"/>
              </a:rPr>
              <a:t> et al, 2000)</a:t>
            </a:r>
            <a:endParaRPr lang="en-US" dirty="0">
              <a:latin typeface="Tahoma" charset="0"/>
            </a:endParaRPr>
          </a:p>
        </p:txBody>
      </p:sp>
      <p:pic>
        <p:nvPicPr>
          <p:cNvPr id="19473" name="Picture 17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629400" y="5334000"/>
            <a:ext cx="2286000" cy="1492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Garamond" charset="0"/>
              </a:rPr>
              <a:t>2007 Prevalence: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ramond" charset="0"/>
              </a:rPr>
              <a:t>18% without MI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ramond" charset="0"/>
              </a:rPr>
              <a:t>30-60% with MI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Garamond" charset="0"/>
              </a:rPr>
              <a:t>(McClave, 2009)</a:t>
            </a:r>
            <a:endParaRPr lang="en-US" sz="1800">
              <a:latin typeface="Garamond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33800" y="1905000"/>
            <a:ext cx="2743200" cy="49530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3" name="Picture 6" descr="marlboro man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 descr="180px-Persian_girl_smo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943600" y="4953000"/>
            <a:ext cx="18288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cap="none">
                <a:latin typeface="Arial" charset="0"/>
              </a:rPr>
              <a:t>RCT of 2 versions (with and without feedback from CO monitor; N=124)</a:t>
            </a:r>
            <a:endParaRPr lang="en-US" sz="3200" cap="none">
              <a:latin typeface="Book Antiqua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charset="0"/>
              </a:rPr>
              <a:t>Regression analysis, controlling for stage of change  showed no between group difference in treatment initiation at 2 month follow-up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Overall, </a:t>
            </a:r>
            <a:r>
              <a:rPr lang="en-US" b="1">
                <a:latin typeface="Century Gothic" charset="0"/>
              </a:rPr>
              <a:t>32.5% initiated cessation treatment 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Concluded that feedback from</a:t>
            </a:r>
          </a:p>
          <a:p>
            <a:r>
              <a:rPr lang="en-US">
                <a:latin typeface="Century Gothic" charset="0"/>
              </a:rPr>
              <a:t>CO monitor not necessary</a:t>
            </a:r>
          </a:p>
        </p:txBody>
      </p:sp>
      <p:pic>
        <p:nvPicPr>
          <p:cNvPr id="563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64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cap="none" dirty="0">
                <a:latin typeface="Book Antiqua" charset="0"/>
              </a:rPr>
              <a:t>ENGAGEMENT OUTCOMES IN 124 SMOKERS WITH SMI </a:t>
            </a:r>
            <a:r>
              <a:rPr lang="en-US" sz="3200" cap="none" dirty="0" smtClean="0">
                <a:latin typeface="Book Antiqua" charset="0"/>
              </a:rPr>
              <a:t>  </a:t>
            </a:r>
            <a:r>
              <a:rPr lang="en-US" sz="1800" cap="none" dirty="0">
                <a:latin typeface="Book Antiqua" charset="0"/>
              </a:rPr>
              <a:t>(BRUNETTE ET AL, </a:t>
            </a:r>
            <a:r>
              <a:rPr lang="en-US" sz="1800" cap="none" dirty="0" smtClean="0">
                <a:latin typeface="Book Antiqua" charset="0"/>
              </a:rPr>
              <a:t>2013)</a:t>
            </a:r>
            <a:endParaRPr lang="en-US" sz="1800" cap="none" dirty="0">
              <a:latin typeface="Book Antiqua" charset="0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400800" y="4191000"/>
            <a:ext cx="2057400" cy="1676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Box 2"/>
          <p:cNvSpPr txBox="1">
            <a:spLocks noChangeArrowheads="1"/>
          </p:cNvSpPr>
          <p:nvPr/>
        </p:nvSpPr>
        <p:spPr bwMode="auto">
          <a:xfrm>
            <a:off x="4724400" y="6400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Ferron et al,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cap="none">
                <a:latin typeface="Book Antiqua" charset="0"/>
              </a:rPr>
              <a:t> 6 MONTH FOLLOW-UP DATA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charset="0"/>
              </a:rPr>
              <a:t>Treatment initiation – 45 (</a:t>
            </a:r>
            <a:r>
              <a:rPr lang="en-US" b="1">
                <a:latin typeface="Century Gothic" charset="0"/>
              </a:rPr>
              <a:t>36% initiated treatment</a:t>
            </a:r>
            <a:r>
              <a:rPr lang="en-US">
                <a:latin typeface="Century Gothic" charset="0"/>
              </a:rPr>
              <a:t>)</a:t>
            </a:r>
          </a:p>
          <a:p>
            <a:r>
              <a:rPr lang="en-US" b="1">
                <a:latin typeface="Century Gothic" charset="0"/>
              </a:rPr>
              <a:t>29% (N=36) attained abstinence </a:t>
            </a:r>
            <a:r>
              <a:rPr lang="en-US">
                <a:latin typeface="Century Gothic" charset="0"/>
              </a:rPr>
              <a:t>(at least 7 days by self report on TLFB)</a:t>
            </a:r>
          </a:p>
          <a:p>
            <a:r>
              <a:rPr lang="en-US">
                <a:latin typeface="Century Gothic" charset="0"/>
              </a:rPr>
              <a:t>Predictors of abstinence in real world setting</a:t>
            </a:r>
          </a:p>
          <a:p>
            <a:pPr lvl="1"/>
            <a:r>
              <a:rPr lang="en-US">
                <a:latin typeface="Century Gothic" charset="0"/>
              </a:rPr>
              <a:t>Level of education (OR=1.3, CI=1.1-1.6)</a:t>
            </a:r>
          </a:p>
          <a:p>
            <a:pPr lvl="1"/>
            <a:r>
              <a:rPr lang="en-US" b="1">
                <a:solidFill>
                  <a:srgbClr val="FF6600"/>
                </a:solidFill>
                <a:latin typeface="Century Gothic" charset="0"/>
              </a:rPr>
              <a:t>Any use of treatment (quit smoking medications or counseling) predicted abstinence (OR=4.6, CI=2-10.9).</a:t>
            </a:r>
          </a:p>
          <a:p>
            <a:pPr lvl="1"/>
            <a:r>
              <a:rPr lang="en-US" b="1">
                <a:solidFill>
                  <a:srgbClr val="FF6600"/>
                </a:solidFill>
                <a:latin typeface="Century Gothic" charset="0"/>
              </a:rPr>
              <a:t>Diagnosis, cognitive function, symptom level, social support, level of nicotine dependence DID NOT predict abstinence</a:t>
            </a:r>
          </a:p>
          <a:p>
            <a:r>
              <a:rPr lang="en-US">
                <a:latin typeface="Century Gothic" charset="0"/>
              </a:rPr>
              <a:t>Relapse was common</a:t>
            </a:r>
          </a:p>
          <a:p>
            <a:pPr lvl="1"/>
            <a:r>
              <a:rPr lang="en-US">
                <a:latin typeface="Century Gothic" charset="0"/>
              </a:rPr>
              <a:t>8 (7%) were continuously abstinent, confirmed by CO &lt;6 at 6 mo f/u </a:t>
            </a:r>
            <a:endParaRPr lang="en-US">
              <a:latin typeface="Century Gothic" charset="0"/>
              <a:cs typeface="ＭＳ Ｐゴシック" charset="0"/>
            </a:endParaRP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3886200" y="62484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7F7F7F"/>
                </a:solidFill>
              </a:rPr>
              <a:t>(Ferron, Brunette et al, In prep)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Social factors in </a:t>
            </a:r>
            <a:br>
              <a:rPr lang="en-US" dirty="0" smtClean="0"/>
            </a:br>
            <a:r>
              <a:rPr lang="en-US" dirty="0" smtClean="0"/>
              <a:t>smoking and cessation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Century Gothic" charset="0"/>
              </a:rPr>
              <a:t>Explicit social influences </a:t>
            </a:r>
            <a:r>
              <a:rPr lang="en-US">
                <a:latin typeface="Century Gothic" charset="0"/>
              </a:rPr>
              <a:t>include observable smoking &amp; quitting behavior of others – quitting may be “contagious (Christakis and Fowler, 2008)</a:t>
            </a:r>
          </a:p>
          <a:p>
            <a:endParaRPr lang="en-US">
              <a:latin typeface="Century Gothic" charset="0"/>
            </a:endParaRPr>
          </a:p>
          <a:p>
            <a:r>
              <a:rPr lang="en-US" b="1">
                <a:latin typeface="Century Gothic" charset="0"/>
              </a:rPr>
              <a:t>Implicit social influences </a:t>
            </a:r>
            <a:r>
              <a:rPr lang="en-US">
                <a:latin typeface="Century Gothic" charset="0"/>
              </a:rPr>
              <a:t>include attitudes about social norms of smoking, quitting and using cessation reatment, and can sustain smoking (Dohnke 2011) or leverage quitting (Biener 2010)</a:t>
            </a:r>
          </a:p>
          <a:p>
            <a:endParaRPr lang="en-US">
              <a:latin typeface="Century Gothic" charset="0"/>
            </a:endParaRPr>
          </a:p>
          <a:p>
            <a:r>
              <a:rPr lang="en-US">
                <a:latin typeface="Century Gothic" charset="0"/>
              </a:rPr>
              <a:t>In SMI, consumers report that peer groups sustain smoking (Davis 2010), social support helps with quitting (Dickerson 2013), but little is 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Social influences predicting treatment engagement in SMI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002337"/>
              </p:ext>
            </p:extLst>
          </p:nvPr>
        </p:nvGraphicFramePr>
        <p:xfrm>
          <a:off x="457200" y="1752600"/>
          <a:ext cx="8153400" cy="377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743200"/>
                <a:gridCol w="3048000"/>
              </a:tblGrid>
              <a:tr h="5925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 (R2=.35)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(R2=.47)</a:t>
                      </a:r>
                      <a:endParaRPr lang="en-US" dirty="0"/>
                    </a:p>
                  </a:txBody>
                  <a:tcPr/>
                </a:tc>
              </a:tr>
              <a:tr h="592564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(older)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519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Change</a:t>
                      </a:r>
                    </a:p>
                    <a:p>
                      <a:r>
                        <a:rPr lang="en-US" dirty="0" smtClean="0"/>
                        <a:t>Believe </a:t>
                      </a:r>
                      <a:r>
                        <a:rPr lang="en-US" dirty="0" err="1" smtClean="0"/>
                        <a:t>tx</a:t>
                      </a:r>
                      <a:r>
                        <a:rPr lang="en-US" baseline="0" dirty="0" smtClean="0"/>
                        <a:t> effective</a:t>
                      </a:r>
                      <a:endParaRPr lang="en-US" dirty="0"/>
                    </a:p>
                  </a:txBody>
                  <a:tcPr/>
                </a:tc>
              </a:tr>
              <a:tr h="601680"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 Social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smoked with past week</a:t>
                      </a:r>
                      <a:endParaRPr lang="en-US" dirty="0"/>
                    </a:p>
                  </a:txBody>
                  <a:tcPr/>
                </a:tc>
              </a:tr>
              <a:tr h="1100475"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 Social Influence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r>
                        <a:rPr lang="en-US" baseline="0" dirty="0" smtClean="0"/>
                        <a:t> approve (-); </a:t>
                      </a:r>
                    </a:p>
                    <a:p>
                      <a:r>
                        <a:rPr lang="en-US" baseline="0" dirty="0" smtClean="0"/>
                        <a:t>Sig Other would use(+)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562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charset="0"/>
              </a:rPr>
              <a:t>Heirarchical</a:t>
            </a:r>
            <a:r>
              <a:rPr lang="en-US" sz="1600" dirty="0">
                <a:latin typeface="Century Gothic" charset="0"/>
              </a:rPr>
              <a:t> logistic regressions examined demographics, personal smoking characteristics, explicit social influences (people smoked with and who quit), implicit social influences (attitudes such as other would approve of or use cessation treatment)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cap="none" dirty="0">
                <a:latin typeface="Arial" charset="0"/>
                <a:ea typeface="ＭＳ Ｐゴシック" charset="-128"/>
                <a:cs typeface="ＭＳ Ｐゴシック" charset="-128"/>
              </a:rPr>
              <a:t>STAGE OF CHANGE AND </a:t>
            </a:r>
            <a:br>
              <a:rPr lang="en-US" sz="3200" cap="none" dirty="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3200" cap="none" dirty="0" smtClean="0">
                <a:latin typeface="Arial" charset="0"/>
                <a:ea typeface="ＭＳ Ｐゴシック" charset="-128"/>
                <a:cs typeface="ＭＳ Ｐゴシック" charset="-128"/>
              </a:rPr>
              <a:t>SMOKING ATTITUDES</a:t>
            </a:r>
            <a:endParaRPr lang="en-US" sz="3200" cap="non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034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cap="none" dirty="0" smtClean="0">
                <a:latin typeface="Book Antiqua" charset="0"/>
              </a:rPr>
              <a:t>NEXT STEPS REGARDING </a:t>
            </a:r>
            <a:br>
              <a:rPr lang="en-US" cap="none" dirty="0" smtClean="0">
                <a:latin typeface="Book Antiqua" charset="0"/>
              </a:rPr>
            </a:br>
            <a:r>
              <a:rPr lang="en-US" cap="none" dirty="0" smtClean="0">
                <a:latin typeface="Book Antiqua" charset="0"/>
              </a:rPr>
              <a:t>TECHNOLOGY</a:t>
            </a:r>
            <a:r>
              <a:rPr lang="en-US" cap="none" dirty="0">
                <a:latin typeface="Book Antiqua" charset="0"/>
              </a:rPr>
              <a:t> </a:t>
            </a:r>
            <a:r>
              <a:rPr lang="en-US" cap="none" dirty="0" smtClean="0">
                <a:latin typeface="Book Antiqua" charset="0"/>
              </a:rPr>
              <a:t>IN CESSATION  </a:t>
            </a:r>
            <a:r>
              <a:rPr lang="en-US" cap="none" dirty="0">
                <a:latin typeface="Book Antiqua" charset="0"/>
              </a:rPr>
              <a:t>TREATMENTS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Utilize in settings serving disadvantaged populations (Dartmouth SYNERGY Brunette)</a:t>
            </a:r>
          </a:p>
          <a:p>
            <a:r>
              <a:rPr lang="en-US" dirty="0">
                <a:latin typeface="Century Gothic" charset="0"/>
              </a:rPr>
              <a:t>Web-based motivational decision support system –  RCT underway (NCI Brunette)</a:t>
            </a:r>
          </a:p>
          <a:p>
            <a:r>
              <a:rPr lang="en-US" dirty="0">
                <a:latin typeface="Century Gothic" charset="0"/>
              </a:rPr>
              <a:t>Computerized CBT for people with psychotic disorders – Prototype developed (NIDA Brunette)</a:t>
            </a:r>
          </a:p>
          <a:p>
            <a:r>
              <a:rPr lang="en-US" dirty="0">
                <a:latin typeface="Century Gothic" charset="0"/>
              </a:rPr>
              <a:t>Cell phone aps (NIDA </a:t>
            </a:r>
            <a:r>
              <a:rPr lang="en-US" dirty="0" err="1">
                <a:latin typeface="Century Gothic" charset="0"/>
              </a:rPr>
              <a:t>Ferron</a:t>
            </a:r>
            <a:r>
              <a:rPr lang="en-US" dirty="0">
                <a:latin typeface="Century Gothic" charset="0"/>
              </a:rPr>
              <a:t> et al)</a:t>
            </a:r>
          </a:p>
          <a:p>
            <a:r>
              <a:rPr lang="en-US" dirty="0">
                <a:latin typeface="Century Gothic" charset="0"/>
              </a:rPr>
              <a:t>Videoconference training for prescribers (CMS Brunette)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Trial of program in </a:t>
            </a:r>
            <a:r>
              <a:rPr lang="en-US" dirty="0" err="1" smtClean="0"/>
              <a:t>fqhc</a:t>
            </a:r>
            <a:r>
              <a:rPr lang="en-US" dirty="0" smtClean="0"/>
              <a:t> disadvantaged primary care pts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marL="114300" indent="0">
              <a:buFont typeface="Arial" charset="0"/>
              <a:buNone/>
              <a:defRPr/>
            </a:pPr>
            <a:r>
              <a:rPr lang="en-US" dirty="0" smtClean="0">
                <a:latin typeface="Century Gothic" charset="0"/>
              </a:rPr>
              <a:t>Concord </a:t>
            </a:r>
            <a:r>
              <a:rPr lang="en-US" dirty="0">
                <a:latin typeface="Century Gothic" charset="0"/>
              </a:rPr>
              <a:t>Hospital Family Health </a:t>
            </a:r>
            <a:r>
              <a:rPr lang="en-US" dirty="0" smtClean="0">
                <a:latin typeface="Century Gothic" charset="0"/>
              </a:rPr>
              <a:t>Center, New Hampshire</a:t>
            </a:r>
            <a:endParaRPr lang="en-US" dirty="0">
              <a:latin typeface="Century Gothic" charset="0"/>
            </a:endParaRP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Serves thousands of </a:t>
            </a:r>
            <a:r>
              <a:rPr lang="en-US" dirty="0" smtClean="0">
                <a:latin typeface="Century Gothic" charset="0"/>
              </a:rPr>
              <a:t>smokers </a:t>
            </a:r>
            <a:r>
              <a:rPr lang="en-US" dirty="0">
                <a:latin typeface="Century Gothic" charset="0"/>
              </a:rPr>
              <a:t>and </a:t>
            </a:r>
            <a:endParaRPr lang="en-US" dirty="0" smtClean="0">
              <a:latin typeface="Century Gothic" charset="0"/>
            </a:endParaRPr>
          </a:p>
          <a:p>
            <a:pPr marL="411163" lvl="1" indent="0">
              <a:buFont typeface="Arial" charset="0"/>
              <a:buNone/>
              <a:defRPr/>
            </a:pPr>
            <a:r>
              <a:rPr lang="en-US" dirty="0" smtClean="0">
                <a:latin typeface="Century Gothic" charset="0"/>
              </a:rPr>
              <a:t>300 pregnant women </a:t>
            </a:r>
            <a:r>
              <a:rPr lang="en-US" dirty="0">
                <a:latin typeface="Century Gothic" charset="0"/>
              </a:rPr>
              <a:t>each year 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30 doctors, family practice 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Century Gothic" charset="0"/>
              </a:rPr>
              <a:t>residency training program</a:t>
            </a:r>
          </a:p>
          <a:p>
            <a:pPr>
              <a:defRPr/>
            </a:pPr>
            <a:endParaRPr lang="en-US" dirty="0">
              <a:latin typeface="Century Gothic" charset="0"/>
            </a:endParaRPr>
          </a:p>
          <a:p>
            <a:pPr>
              <a:defRPr/>
            </a:pPr>
            <a:endParaRPr lang="en-US" dirty="0">
              <a:latin typeface="Century Gothic" charset="0"/>
            </a:endParaRPr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443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40" name="Content Placeholder 3"/>
          <p:cNvGraphicFramePr>
            <a:graphicFrameLocks/>
          </p:cNvGraphicFramePr>
          <p:nvPr/>
        </p:nvGraphicFramePr>
        <p:xfrm>
          <a:off x="304800" y="3657600"/>
          <a:ext cx="52578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Chart" r:id="rId4" imgW="12534900" imgH="5715000" progId="Excel.Sheet.8">
                  <p:embed/>
                </p:oleObj>
              </mc:Choice>
              <mc:Fallback>
                <p:oleObj name="Chart" r:id="rId4" imgW="12534900" imgH="5715000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52578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Box 1"/>
          <p:cNvSpPr txBox="1">
            <a:spLocks noChangeArrowheads="1"/>
          </p:cNvSpPr>
          <p:nvPr/>
        </p:nvSpPr>
        <p:spPr bwMode="auto">
          <a:xfrm>
            <a:off x="5867400" y="56388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Brunette et al, Under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Heart disease </a:t>
            </a:r>
            <a:r>
              <a:rPr lang="en-US" dirty="0" smtClean="0"/>
              <a:t>and cancers are </a:t>
            </a:r>
            <a:r>
              <a:rPr lang="en-US" dirty="0"/>
              <a:t>primary </a:t>
            </a:r>
            <a:r>
              <a:rPr lang="en-US" dirty="0" smtClean="0"/>
              <a:t>causes </a:t>
            </a:r>
            <a:r>
              <a:rPr lang="en-US" dirty="0"/>
              <a:t>of death in persons </a:t>
            </a:r>
            <a:r>
              <a:rPr lang="en-US" dirty="0" smtClean="0"/>
              <a:t>with MI</a:t>
            </a:r>
            <a:endParaRPr lang="en-US" dirty="0"/>
          </a:p>
        </p:txBody>
      </p:sp>
      <p:pic>
        <p:nvPicPr>
          <p:cNvPr id="23566" name="Picture 1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90800"/>
            <a:ext cx="8001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90600" y="6172200"/>
            <a:ext cx="7164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Data from Oklahoma 1996-2000; Colton et al, 2006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2362200" cy="8302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30 year early mortality</a:t>
            </a:r>
          </a:p>
        </p:txBody>
      </p:sp>
      <p:pic>
        <p:nvPicPr>
          <p:cNvPr id="23557" name="Content Placeholder 8" descr="fat-cou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24" b="-17924"/>
          <a:stretch>
            <a:fillRect/>
          </a:stretch>
        </p:blipFill>
        <p:spPr bwMode="auto">
          <a:xfrm>
            <a:off x="6551613" y="1143000"/>
            <a:ext cx="21351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cap="none">
                <a:latin typeface="Book Antiqua" charset="0"/>
              </a:rPr>
              <a:t>CESSATION CBT WEBSITE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entury Gothic" charset="0"/>
              </a:rPr>
              <a:t>Goals:  </a:t>
            </a: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Increase convenient access to behavioral treatment</a:t>
            </a: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Provide evidence-based treatment</a:t>
            </a: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Increase acceptability of skills training (for people who don</a:t>
            </a:r>
            <a:r>
              <a:rPr lang="ja-JP" altLang="en-US">
                <a:latin typeface="Century Gothic" charset="0"/>
                <a:cs typeface="ＭＳ Ｐゴシック" charset="0"/>
              </a:rPr>
              <a:t>’</a:t>
            </a:r>
            <a:r>
              <a:rPr lang="en-US" altLang="ja-JP">
                <a:latin typeface="Century Gothic" charset="0"/>
                <a:cs typeface="ＭＳ Ｐゴシック" charset="0"/>
              </a:rPr>
              <a:t>t like group or don</a:t>
            </a:r>
            <a:r>
              <a:rPr lang="ja-JP" altLang="en-US">
                <a:latin typeface="Century Gothic" charset="0"/>
                <a:cs typeface="ＭＳ Ｐゴシック" charset="0"/>
              </a:rPr>
              <a:t>’</a:t>
            </a:r>
            <a:r>
              <a:rPr lang="en-US" altLang="ja-JP">
                <a:latin typeface="Century Gothic" charset="0"/>
                <a:cs typeface="ＭＳ Ｐゴシック" charset="0"/>
              </a:rPr>
              <a:t>t want to come to clinic)</a:t>
            </a: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Provide support/skills training </a:t>
            </a:r>
            <a:r>
              <a:rPr lang="en-US" b="1">
                <a:latin typeface="Century Gothic" charset="0"/>
                <a:cs typeface="ＭＳ Ｐゴシック" charset="0"/>
              </a:rPr>
              <a:t>in vivo </a:t>
            </a:r>
            <a:r>
              <a:rPr lang="en-US">
                <a:latin typeface="Century Gothic" charset="0"/>
                <a:cs typeface="ＭＳ Ｐゴシック" charset="0"/>
              </a:rPr>
              <a:t>smoking environment</a:t>
            </a: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Provide additional support/skills training to those who do engage in office-based service</a:t>
            </a:r>
          </a:p>
          <a:p>
            <a:pPr lvl="1"/>
            <a:endParaRPr lang="en-US">
              <a:latin typeface="Century Gothic" charset="0"/>
              <a:cs typeface="ＭＳ Ｐゴシック" charset="0"/>
            </a:endParaRPr>
          </a:p>
          <a:p>
            <a:pPr lvl="1"/>
            <a:r>
              <a:rPr lang="en-US">
                <a:latin typeface="Century Gothic" charset="0"/>
                <a:cs typeface="ＭＳ Ｐゴシック" charset="0"/>
              </a:rPr>
              <a:t>BUILD AND TEST 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Simple Design and content</a:t>
            </a:r>
            <a:endParaRPr lang="en-US" dirty="0"/>
          </a:p>
        </p:txBody>
      </p:sp>
      <p:pic>
        <p:nvPicPr>
          <p:cNvPr id="67586" name="Content Placeholder 3" descr="lets quit smoking triggers.tif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r="21362"/>
          <a:stretch>
            <a:fillRect/>
          </a:stretch>
        </p:blipFill>
        <p:spPr>
          <a:xfrm>
            <a:off x="457200" y="2971800"/>
            <a:ext cx="4006850" cy="3635375"/>
          </a:xfrm>
        </p:spPr>
      </p:pic>
      <p:pic>
        <p:nvPicPr>
          <p:cNvPr id="67587" name="Content Placeholder 3" descr="FFS triggers.tif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r="21362"/>
          <a:stretch>
            <a:fillRect/>
          </a:stretch>
        </p:blipFill>
        <p:spPr>
          <a:xfrm>
            <a:off x="4648200" y="3048000"/>
            <a:ext cx="4191000" cy="3611563"/>
          </a:xfrm>
        </p:spPr>
      </p:pic>
      <p:sp>
        <p:nvSpPr>
          <p:cNvPr id="6" name="TextBox 5"/>
          <p:cNvSpPr txBox="1"/>
          <p:nvPr/>
        </p:nvSpPr>
        <p:spPr>
          <a:xfrm>
            <a:off x="304800" y="1752600"/>
            <a:ext cx="8839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- 3 Parts: Interactive CBT, library of information, support group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Small cash incentive for CBT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cap="none">
                <a:latin typeface="Book Antiqua" charset="0"/>
              </a:rPr>
              <a:t>PILOT:  4 week in-home use</a:t>
            </a:r>
            <a:endParaRPr lang="en-US" cap="none">
              <a:latin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Font typeface="Arial" charset="0"/>
              <a:buNone/>
              <a:defRPr/>
            </a:pPr>
            <a:endParaRPr lang="en-US" dirty="0">
              <a:latin typeface="Century Gothic" charset="0"/>
            </a:endParaRPr>
          </a:p>
          <a:p>
            <a:pPr marL="114300" indent="0">
              <a:defRPr/>
            </a:pPr>
            <a:r>
              <a:rPr lang="en-US" dirty="0">
                <a:latin typeface="Century Gothic" charset="0"/>
              </a:rPr>
              <a:t>Logged into the website 7.5 (4-13) times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Averaged about an hour per log-in session (27-123 </a:t>
            </a:r>
            <a:r>
              <a:rPr lang="en-US" dirty="0" err="1">
                <a:latin typeface="Century Gothic" charset="0"/>
              </a:rPr>
              <a:t>mins</a:t>
            </a:r>
            <a:r>
              <a:rPr lang="en-US" dirty="0">
                <a:latin typeface="Century Gothic" charset="0"/>
              </a:rPr>
              <a:t>.)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Each lesson took about 36 minutes (16-63 </a:t>
            </a:r>
            <a:r>
              <a:rPr lang="en-US" dirty="0" err="1">
                <a:latin typeface="Century Gothic" charset="0"/>
              </a:rPr>
              <a:t>mins</a:t>
            </a:r>
            <a:r>
              <a:rPr lang="en-US" dirty="0">
                <a:latin typeface="Century Gothic" charset="0"/>
              </a:rPr>
              <a:t>.)</a:t>
            </a:r>
          </a:p>
          <a:p>
            <a:pPr marL="114300" indent="0">
              <a:defRPr/>
            </a:pPr>
            <a:r>
              <a:rPr lang="en-US" dirty="0">
                <a:latin typeface="Century Gothic" charset="0"/>
              </a:rPr>
              <a:t>Looked at 1 library page (0-2) </a:t>
            </a:r>
          </a:p>
          <a:p>
            <a:pPr marL="114300" indent="0">
              <a:defRPr/>
            </a:pPr>
            <a:r>
              <a:rPr lang="en-US" dirty="0" smtClean="0">
                <a:latin typeface="Century Gothic" charset="0"/>
              </a:rPr>
              <a:t>Used Support </a:t>
            </a:r>
            <a:r>
              <a:rPr lang="en-US" dirty="0">
                <a:latin typeface="Century Gothic" charset="0"/>
              </a:rPr>
              <a:t>Group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15 page views per participant (0-47)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Average 2.3 posts per user (0-5</a:t>
            </a:r>
            <a:r>
              <a:rPr lang="en-US" dirty="0" smtClean="0">
                <a:latin typeface="Century Gothic" charset="0"/>
              </a:rPr>
              <a:t>)</a:t>
            </a:r>
          </a:p>
          <a:p>
            <a:pPr lvl="1">
              <a:defRPr/>
            </a:pPr>
            <a:endParaRPr lang="en-US" dirty="0">
              <a:latin typeface="Century Gothic" charset="0"/>
            </a:endParaRPr>
          </a:p>
          <a:p>
            <a:pPr>
              <a:defRPr/>
            </a:pPr>
            <a:r>
              <a:rPr lang="en-US" b="1" dirty="0" smtClean="0">
                <a:latin typeface="Century Gothic" charset="0"/>
              </a:rPr>
              <a:t>Usability</a:t>
            </a:r>
            <a:r>
              <a:rPr lang="en-US" dirty="0" smtClean="0">
                <a:latin typeface="Century Gothic" charset="0"/>
              </a:rPr>
              <a:t>:  All used more than one coaching session (phone or in person); 1 person (20%)with high symptoms and low reading comprehension did not appear to comprehend program.</a:t>
            </a:r>
          </a:p>
          <a:p>
            <a:pPr>
              <a:defRPr/>
            </a:pPr>
            <a:endParaRPr lang="en-US" dirty="0" smtClean="0">
              <a:latin typeface="Century Gothic" charset="0"/>
            </a:endParaRPr>
          </a:p>
          <a:p>
            <a:pPr>
              <a:defRPr/>
            </a:pPr>
            <a:r>
              <a:rPr lang="en-US" b="1" dirty="0" smtClean="0">
                <a:latin typeface="Century Gothic" charset="0"/>
              </a:rPr>
              <a:t>Outcomes</a:t>
            </a:r>
            <a:r>
              <a:rPr lang="en-US" dirty="0" smtClean="0">
                <a:latin typeface="Century Gothic" charset="0"/>
              </a:rPr>
              <a:t>:  1 (20%) quit smoking, an additional 2 (40%) cut smoking in half</a:t>
            </a:r>
            <a:endParaRPr lang="en-US" dirty="0">
              <a:latin typeface="Century Gothic" charset="0"/>
            </a:endParaRPr>
          </a:p>
          <a:p>
            <a:pPr lvl="1">
              <a:defRPr/>
            </a:pPr>
            <a:endParaRPr lang="en-US" dirty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cap="none" dirty="0">
                <a:latin typeface="Book Antiqua" charset="0"/>
              </a:rPr>
              <a:t>DEVELOPMENT OF THE PACK PAL </a:t>
            </a:r>
            <a:r>
              <a:rPr lang="en-US" sz="3200" cap="none" dirty="0" smtClean="0">
                <a:latin typeface="Book Antiqua" charset="0"/>
              </a:rPr>
              <a:t>SYSTEM (</a:t>
            </a:r>
            <a:r>
              <a:rPr lang="en-US" sz="3200" cap="none" dirty="0" err="1" smtClean="0">
                <a:latin typeface="Book Antiqua" charset="0"/>
              </a:rPr>
              <a:t>Ferron</a:t>
            </a:r>
            <a:r>
              <a:rPr lang="en-US" sz="3200" cap="none" dirty="0" smtClean="0">
                <a:latin typeface="Book Antiqua" charset="0"/>
              </a:rPr>
              <a:t> et al)</a:t>
            </a:r>
            <a:endParaRPr lang="en-US" sz="3200" cap="none" dirty="0">
              <a:latin typeface="Book Antiqua" charset="0"/>
            </a:endParaRPr>
          </a:p>
        </p:txBody>
      </p:sp>
      <p:sp>
        <p:nvSpPr>
          <p:cNvPr id="69634" name="Subtitle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610600" cy="2333625"/>
          </a:xfrm>
        </p:spPr>
        <p:txBody>
          <a:bodyPr/>
          <a:lstStyle/>
          <a:p>
            <a:r>
              <a:rPr lang="en-US">
                <a:latin typeface="Century Gothic" charset="0"/>
              </a:rPr>
              <a:t>A mobile application and electronic cigarette pack designed for people with schizophrenia in order to help them track their triggers to smoke and learn more coping skills in their environment</a:t>
            </a:r>
          </a:p>
        </p:txBody>
      </p:sp>
      <p:pic>
        <p:nvPicPr>
          <p:cNvPr id="69635" name="Content Placeholder 3" descr="v0_mast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514"/>
          <a:stretch>
            <a:fillRect/>
          </a:stretch>
        </p:blipFill>
        <p:spPr bwMode="auto">
          <a:xfrm>
            <a:off x="533400" y="1752600"/>
            <a:ext cx="290988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imagecellph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9591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352800" y="2438400"/>
            <a:ext cx="2637966" cy="4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Training prescribers to increase access to biological treatments</a:t>
            </a:r>
            <a:endParaRPr lang="en-US" dirty="0"/>
          </a:p>
        </p:txBody>
      </p:sp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685800" y="6096000"/>
            <a:ext cx="676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Trend after intervention relative to before  p=.0075;</a:t>
            </a:r>
          </a:p>
          <a:p>
            <a:r>
              <a:rPr lang="en-US" sz="1600">
                <a:solidFill>
                  <a:srgbClr val="000000"/>
                </a:solidFill>
              </a:rPr>
              <a:t>Trend after intervention videoconference relative to in person  p=.03</a:t>
            </a:r>
          </a:p>
        </p:txBody>
      </p:sp>
      <p:sp>
        <p:nvSpPr>
          <p:cNvPr id="70659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endParaRPr lang="en-US">
              <a:latin typeface="Century Gothic" charset="0"/>
            </a:endParaRPr>
          </a:p>
        </p:txBody>
      </p:sp>
      <p:graphicFrame>
        <p:nvGraphicFramePr>
          <p:cNvPr id="70660" name="Object 7"/>
          <p:cNvGraphicFramePr>
            <a:graphicFrameLocks noChangeAspect="1"/>
          </p:cNvGraphicFramePr>
          <p:nvPr/>
        </p:nvGraphicFramePr>
        <p:xfrm>
          <a:off x="228600" y="1828800"/>
          <a:ext cx="85725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Worksheet" r:id="rId3" imgW="8304762" imgH="3631746" progId="Excel.Sheet.12">
                  <p:embed/>
                </p:oleObj>
              </mc:Choice>
              <mc:Fallback>
                <p:oleObj name="Worksheet" r:id="rId3" imgW="8304762" imgH="3631746" progId="Excel.Shee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85725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Palatino" charset="0"/>
              </a:rPr>
              <a:t>Recovery Story/Video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782946-97A6-0D48-869D-E89B148A12EB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</a:rPr>
              <a:t>Web-based behavioral interventions, designed with user testing and feedback, appear promising to help smokers with severe mental illnesses</a:t>
            </a:r>
          </a:p>
          <a:p>
            <a:pPr lvl="1"/>
            <a:r>
              <a:rPr lang="en-US" dirty="0">
                <a:latin typeface="Century Gothic" charset="0"/>
              </a:rPr>
              <a:t>CO monitor feedback is not needed in the context of comprehensive interventions with health checklist</a:t>
            </a:r>
          </a:p>
          <a:p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Providers require brief training to facilitate access to biological interventions (NRT, bupropion and </a:t>
            </a:r>
            <a:r>
              <a:rPr lang="en-US" dirty="0" err="1">
                <a:latin typeface="Century Gothic" charset="0"/>
              </a:rPr>
              <a:t>varenicline</a:t>
            </a:r>
            <a:r>
              <a:rPr lang="en-US" dirty="0">
                <a:latin typeface="Century Gothic" charset="0"/>
              </a:rPr>
              <a:t>)</a:t>
            </a:r>
          </a:p>
          <a:p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Ongoing research is needed to further develop and test strategies to facilitate prolonged </a:t>
            </a:r>
            <a:r>
              <a:rPr lang="en-US" dirty="0" smtClean="0">
                <a:latin typeface="Century Gothic" charset="0"/>
              </a:rPr>
              <a:t>treatment </a:t>
            </a:r>
            <a:r>
              <a:rPr lang="en-US" smtClean="0">
                <a:latin typeface="Century Gothic" charset="0"/>
              </a:rPr>
              <a:t>engagement and cessation </a:t>
            </a:r>
            <a:r>
              <a:rPr lang="en-US" dirty="0">
                <a:latin typeface="Century Gothic" charset="0"/>
              </a:rPr>
              <a:t>in this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90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cap="none">
                <a:latin typeface="Arial" charset="0"/>
              </a:rPr>
              <a:t>RESEARCH TEAM &amp; COLLABORATORS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3810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Geisel School of Medicine at Dartmouth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</a:rPr>
              <a:t>Psychiatric Research Center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Arial" charset="0"/>
              </a:rPr>
              <a:t>Center of Technology and Behavioral Health</a:t>
            </a:r>
          </a:p>
          <a:p>
            <a:pPr marL="11430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Thresholds, </a:t>
            </a:r>
            <a:r>
              <a:rPr lang="en-US" sz="2800" dirty="0" err="1" smtClean="0">
                <a:latin typeface="Arial" charset="0"/>
              </a:rPr>
              <a:t>Inc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Arial" charset="0"/>
              </a:rPr>
              <a:t>University of Illinois at Chicago</a:t>
            </a: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600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600200"/>
            <a:ext cx="4572000" cy="50292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  <a:p>
            <a:pPr eaLnBrk="1" hangingPunct="1">
              <a:buClr>
                <a:srgbClr val="B5AE53"/>
              </a:buClr>
            </a:pPr>
            <a:r>
              <a:rPr lang="en-US" sz="2800">
                <a:latin typeface="Arial" charset="0"/>
              </a:rPr>
              <a:t>Feinstein Research Inst.</a:t>
            </a:r>
          </a:p>
          <a:p>
            <a:pPr eaLnBrk="1" hangingPunct="1">
              <a:buClr>
                <a:srgbClr val="B5AE53"/>
              </a:buClr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University of Pittsburgh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Rutgers UMDNJ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buClr>
                <a:srgbClr val="B5AE53"/>
              </a:buClr>
            </a:pPr>
            <a:r>
              <a:rPr lang="en-US" sz="2800">
                <a:latin typeface="Arial" charset="0"/>
              </a:rPr>
              <a:t>Studio4 Technologies</a:t>
            </a:r>
          </a:p>
          <a:p>
            <a:pPr eaLnBrk="1" hangingPunct="1">
              <a:buClr>
                <a:srgbClr val="B5AE53"/>
              </a:buClr>
            </a:pPr>
            <a:endParaRPr lang="en-US" sz="2600">
              <a:latin typeface="Arial" charset="0"/>
            </a:endParaRPr>
          </a:p>
          <a:p>
            <a:pPr eaLnBrk="1" hangingPunct="1">
              <a:buClr>
                <a:srgbClr val="B5AE53"/>
              </a:buClr>
            </a:pPr>
            <a:endParaRPr lang="en-US" sz="2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>
              <a:latin typeface="Century Gothic" charset="0"/>
            </a:endParaRPr>
          </a:p>
        </p:txBody>
      </p:sp>
      <p:pic>
        <p:nvPicPr>
          <p:cNvPr id="76802" name="Picture 5" descr="NH 14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6400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C00000"/>
                </a:solidFill>
                <a:latin typeface="Century Gothic" charset="0"/>
              </a:rPr>
              <a:t>thank you</a:t>
            </a:r>
            <a:br>
              <a:rPr lang="en-US" sz="3200" dirty="0" smtClean="0">
                <a:solidFill>
                  <a:srgbClr val="C00000"/>
                </a:solidFill>
                <a:latin typeface="Century Gothic" charset="0"/>
              </a:rPr>
            </a:br>
            <a:endParaRPr lang="en-US" sz="1600" dirty="0">
              <a:solidFill>
                <a:schemeClr val="tx1"/>
              </a:solidFill>
              <a:latin typeface="Century Gothic" charset="0"/>
            </a:endParaRPr>
          </a:p>
        </p:txBody>
      </p:sp>
      <p:pic>
        <p:nvPicPr>
          <p:cNvPr id="77826" name="Picture 5" descr="sun se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6400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some reasons clinicians do not address helping people quit smoking as part of treatment?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orient="vert" idx="1"/>
          </p:nvPr>
        </p:nvSpPr>
        <p:spPr>
          <a:extLst/>
        </p:spPr>
        <p:txBody>
          <a:bodyPr rtlCol="0">
            <a:scene3d>
              <a:camera prst="orthographicFront"/>
              <a:lightRig rig="chilly" dir="t"/>
            </a:scene3d>
          </a:bodyPr>
          <a:lstStyle/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endParaRPr lang="en-US" dirty="0" smtClean="0"/>
          </a:p>
          <a:p>
            <a:pPr>
              <a:buFont typeface="Wingdings" charset="2"/>
              <a:buNone/>
              <a:defRPr/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8E662C-578A-B54A-B578-1DB4B4D91B97}" type="slidenum">
              <a:rPr lang="en-US" sz="1400">
                <a:solidFill>
                  <a:srgbClr val="7F7F7F"/>
                </a:solidFill>
                <a:latin typeface="Corbel" charset="0"/>
              </a:rPr>
              <a:pPr/>
              <a:t>4</a:t>
            </a:fld>
            <a:endParaRPr lang="en-US" sz="1400">
              <a:solidFill>
                <a:srgbClr val="7F7F7F"/>
              </a:solidFill>
              <a:latin typeface="Corbe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But people with SMI aren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t interested in treatment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Many people with SMI want to quit (Baker, 2007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Idiosyncratic events motivate cessation (Davis, 2010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Around 40% or more try each year, average 1-2 ineffective quit attempts past year (</a:t>
            </a:r>
            <a:r>
              <a:rPr lang="en-US" sz="2800" dirty="0" err="1">
                <a:latin typeface="Arial" charset="0"/>
              </a:rPr>
              <a:t>Ferron</a:t>
            </a:r>
            <a:r>
              <a:rPr lang="en-US" sz="2800" dirty="0">
                <a:latin typeface="Arial" charset="0"/>
              </a:rPr>
              <a:t>, In press; </a:t>
            </a:r>
            <a:r>
              <a:rPr lang="en-US" sz="2800" dirty="0" err="1">
                <a:latin typeface="Arial" charset="0"/>
              </a:rPr>
              <a:t>Lucksted</a:t>
            </a:r>
            <a:r>
              <a:rPr lang="en-US" sz="2800" dirty="0">
                <a:latin typeface="Arial" charset="0"/>
              </a:rPr>
              <a:t>, 2004</a:t>
            </a:r>
            <a:r>
              <a:rPr lang="en-US" sz="2800" dirty="0" smtClean="0">
                <a:latin typeface="Arial" charset="0"/>
              </a:rPr>
              <a:t>)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People with SMI not interested in </a:t>
            </a:r>
            <a:r>
              <a:rPr lang="en-US" sz="2800" dirty="0" err="1">
                <a:latin typeface="Arial" charset="0"/>
              </a:rPr>
              <a:t>tx</a:t>
            </a:r>
            <a:r>
              <a:rPr lang="en-US" sz="2800" dirty="0">
                <a:latin typeface="Arial" charset="0"/>
              </a:rPr>
              <a:t> (Morris, 2010)</a:t>
            </a:r>
          </a:p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Cessation treatments improve cessation outcomes in SMI</a:t>
            </a:r>
          </a:p>
        </p:txBody>
      </p:sp>
      <p:graphicFrame>
        <p:nvGraphicFramePr>
          <p:cNvPr id="29698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2287588"/>
          <a:ext cx="7772400" cy="38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r:id="rId4" imgW="7771758" imgH="3888927" progId="Excel.Sheet.8">
                  <p:embed/>
                </p:oleObj>
              </mc:Choice>
              <mc:Fallback>
                <p:oleObj r:id="rId4" imgW="7771758" imgH="3888927" progId="Excel.Sheet.8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7588"/>
                        <a:ext cx="7772400" cy="388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010400" y="5181600"/>
            <a:ext cx="2133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6-12 wks group behav tx +/- NRT or bup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>
              <a:defRPr/>
            </a:pPr>
            <a:r>
              <a:rPr>
                <a:latin typeface="Palatino" charset="0"/>
                <a:cs typeface="ＭＳ Ｐゴシック" charset="0"/>
              </a:rPr>
              <a:t>HOW DO WE ENGAGE CLIENTS </a:t>
            </a:r>
            <a:r>
              <a:rPr smtClean="0">
                <a:latin typeface="Palatino" charset="0"/>
                <a:cs typeface="ＭＳ Ｐゴシック" charset="0"/>
              </a:rPr>
              <a:t>with severe mental illness IN </a:t>
            </a:r>
            <a:r>
              <a:rPr>
                <a:latin typeface="Palatino" charset="0"/>
                <a:cs typeface="ＭＳ Ｐゴシック" charset="0"/>
              </a:rPr>
              <a:t>QUIT SMOKING TREATMENT??</a:t>
            </a:r>
            <a:br>
              <a:rPr>
                <a:latin typeface="Palatino" charset="0"/>
                <a:cs typeface="ＭＳ Ｐゴシック" charset="0"/>
              </a:rPr>
            </a:br>
            <a:r>
              <a:rPr>
                <a:latin typeface="Palatino" charset="0"/>
                <a:cs typeface="ＭＳ Ｐゴシック" charset="0"/>
              </a:rPr>
              <a:t/>
            </a:r>
            <a:br>
              <a:rPr>
                <a:latin typeface="Palatino" charset="0"/>
                <a:cs typeface="ＭＳ Ｐゴシック" charset="0"/>
              </a:rPr>
            </a:br>
            <a:r>
              <a:rPr>
                <a:latin typeface="Palatino" charset="0"/>
                <a:cs typeface="ＭＳ Ｐゴシック" charset="0"/>
              </a:rPr>
              <a:t>WHAT IS NEEDED?</a:t>
            </a:r>
            <a:br>
              <a:rPr>
                <a:latin typeface="Palatino" charset="0"/>
                <a:cs typeface="ＭＳ Ｐゴシック" charset="0"/>
              </a:rPr>
            </a:b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C0679E-2F4B-4C49-8211-8A11A8776828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200" cap="none">
                <a:latin typeface="Book Antiqua" charset="0"/>
              </a:rPr>
              <a:t>MOTIVATIONAL INTERVIEWING</a:t>
            </a:r>
            <a:br>
              <a:rPr lang="en-US" sz="3200" cap="none">
                <a:latin typeface="Book Antiqua" charset="0"/>
              </a:rPr>
            </a:br>
            <a:endParaRPr lang="en-US" sz="3200" cap="none">
              <a:latin typeface="Book Antiqua" charset="0"/>
            </a:endParaRPr>
          </a:p>
        </p:txBody>
      </p:sp>
      <p:sp>
        <p:nvSpPr>
          <p:cNvPr id="45058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entury Gothic" charset="0"/>
              </a:rPr>
              <a:t>4 studies show efficacy of MI in people with schizophrenia and other SMI compared to education or not intervention</a:t>
            </a:r>
          </a:p>
          <a:p>
            <a:pPr lvl="1">
              <a:defRPr/>
            </a:pPr>
            <a:r>
              <a:rPr lang="en-US" dirty="0">
                <a:latin typeface="Century Gothic" charset="0"/>
              </a:rPr>
              <a:t>(Steinberg 2004; Steinberg 2012; Cather 2010; Williams 2010</a:t>
            </a:r>
            <a:r>
              <a:rPr lang="en-US" dirty="0" smtClean="0">
                <a:latin typeface="Century Gothic" charset="0"/>
              </a:rPr>
              <a:t>)</a:t>
            </a:r>
          </a:p>
          <a:p>
            <a:pPr lvl="1">
              <a:defRPr/>
            </a:pPr>
            <a:endParaRPr lang="en-US" dirty="0">
              <a:latin typeface="Century Gothic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Motivational interventions are not delivered in typical community mental health treatment settings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Can websites or other electronic tools improve the reach of smoking cessation engagement interventions?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Currently accessible websites were not usable by SMI smokers (Brunette et al, 2011)</a:t>
            </a:r>
          </a:p>
          <a:p>
            <a:pPr marL="411163" lvl="1" indent="0">
              <a:buFont typeface="Arial" charset="0"/>
              <a:buNone/>
              <a:defRPr/>
            </a:pPr>
            <a:endParaRPr lang="en-US" dirty="0"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cap="none">
                <a:latin typeface="Arial" charset="0"/>
                <a:ea typeface="ＭＳ Ｐゴシック" charset="-128"/>
                <a:cs typeface="ＭＳ Ｐゴシック" charset="-128"/>
              </a:rPr>
              <a:t>DARTMOUTH SMOKING CESSATION MOTIVATIONAL DECISION SUPPORT SYSTEM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Targets: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  <a:cs typeface="ＭＳ Ｐゴシック" charset="0"/>
              </a:rPr>
              <a:t>Motivate to quit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" charset="0"/>
                <a:cs typeface="ＭＳ Ｐゴシック" charset="0"/>
              </a:rPr>
              <a:t>Motivate to choose evidence-based treatment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Provide information on treatment options and referral to treatment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Welcoming to all racial and ethnic groups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Arial" charset="0"/>
              </a:rPr>
              <a:t>Based on Theory of Planned Behavior, Motivational Interviewing, and Decision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23432</TotalTime>
  <Words>1940</Words>
  <Application>Microsoft Office PowerPoint</Application>
  <PresentationFormat>On-screen Show (4:3)</PresentationFormat>
  <Paragraphs>279</Paragraphs>
  <Slides>39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Apothecary</vt:lpstr>
      <vt:lpstr>Microsoft Excel 97-2003 Worksheet</vt:lpstr>
      <vt:lpstr>Chart</vt:lpstr>
      <vt:lpstr>Worksheet</vt:lpstr>
      <vt:lpstr>    Pilot study of an electronic decision support system for SMI smokers Is feedback from a carbon monoxide monitor necessary?  Mary Brunette, Geisel School of Medicine at Dartmouth  Timothy Devitt,  Thresholds Inc  October 2014</vt:lpstr>
      <vt:lpstr> Smoking  and mental illness  (Lasser et al, 2000)</vt:lpstr>
      <vt:lpstr>Heart disease and cancers are primary causes of death in persons with MI</vt:lpstr>
      <vt:lpstr>       What are some reasons clinicians do not address helping people quit smoking as part of treatment?</vt:lpstr>
      <vt:lpstr>But people with SMI aren’t interested in treatment</vt:lpstr>
      <vt:lpstr>Cessation treatments improve cessation outcomes in SMI</vt:lpstr>
      <vt:lpstr>HOW DO WE ENGAGE CLIENTS with severe mental illness IN QUIT SMOKING TREATMENT??  WHAT IS NEEDED? </vt:lpstr>
      <vt:lpstr>MOTIVATIONAL INTERVIEWING </vt:lpstr>
      <vt:lpstr>DARTMOUTH SMOKING CESSATION MOTIVATIONAL DECISION SUPPORT SYSTEM</vt:lpstr>
      <vt:lpstr>Dartmouth web-based motivational decision support system</vt:lpstr>
      <vt:lpstr>PowerPoint Presentation</vt:lpstr>
      <vt:lpstr>QUASI-EXPERIMENTAL PILOT:</vt:lpstr>
      <vt:lpstr>What is motivational  about the EDSS?</vt:lpstr>
      <vt:lpstr>CO monitor</vt:lpstr>
      <vt:lpstr>Other ways to personalize health risks?</vt:lpstr>
      <vt:lpstr>Study design: Randomized, controlled test with 6 month follow-up</vt:lpstr>
      <vt:lpstr>assessments</vt:lpstr>
      <vt:lpstr> outcomes</vt:lpstr>
      <vt:lpstr>STUDY SAMPLE (N=135) (NO DIFFERENCES BETWEEN GROUPS) </vt:lpstr>
      <vt:lpstr>PowerPoint Presentation</vt:lpstr>
      <vt:lpstr>RCT of 2 versions (with and without feedback from CO monitor; N=124)</vt:lpstr>
      <vt:lpstr>ENGAGEMENT OUTCOMES IN 124 SMOKERS WITH SMI   (BRUNETTE ET AL, 2013)</vt:lpstr>
      <vt:lpstr>PowerPoint Presentation</vt:lpstr>
      <vt:lpstr> 6 MONTH FOLLOW-UP DATA </vt:lpstr>
      <vt:lpstr>Social factors in  smoking and cessation</vt:lpstr>
      <vt:lpstr>Social influences predicting treatment engagement in SMI</vt:lpstr>
      <vt:lpstr>STAGE OF CHANGE AND  SMOKING ATTITUDES</vt:lpstr>
      <vt:lpstr>NEXT STEPS REGARDING  TECHNOLOGY IN CESSATION  TREATMENTS</vt:lpstr>
      <vt:lpstr>Trial of program in fqhc disadvantaged primary care pts</vt:lpstr>
      <vt:lpstr>CESSATION CBT WEBSITE</vt:lpstr>
      <vt:lpstr>Simple Design and content</vt:lpstr>
      <vt:lpstr>PILOT:  4 week in-home use</vt:lpstr>
      <vt:lpstr>DEVELOPMENT OF THE PACK PAL SYSTEM (Ferron et al)</vt:lpstr>
      <vt:lpstr>Training prescribers to increase access to biological treatments</vt:lpstr>
      <vt:lpstr>Recovery Story/Video</vt:lpstr>
      <vt:lpstr>Summary</vt:lpstr>
      <vt:lpstr>RESEARCH TEAM &amp; COLLABORATORS</vt:lpstr>
      <vt:lpstr>PowerPoint Presentation</vt:lpstr>
      <vt:lpstr>thank you </vt:lpstr>
    </vt:vector>
  </TitlesOfParts>
  <Company>Mary Brunete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Patient Decision Aids Standards Collaboration  Quality Criteria</dc:title>
  <dc:creator>Mary Brunete</dc:creator>
  <cp:lastModifiedBy>Jonikas, Jessica</cp:lastModifiedBy>
  <cp:revision>298</cp:revision>
  <cp:lastPrinted>2013-02-19T19:00:11Z</cp:lastPrinted>
  <dcterms:created xsi:type="dcterms:W3CDTF">2014-10-12T17:06:45Z</dcterms:created>
  <dcterms:modified xsi:type="dcterms:W3CDTF">2014-10-14T14:10:54Z</dcterms:modified>
</cp:coreProperties>
</file>